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2"/>
  </p:notesMasterIdLst>
  <p:sldIdLst>
    <p:sldId id="256" r:id="rId2"/>
    <p:sldId id="257" r:id="rId3"/>
    <p:sldId id="258" r:id="rId4"/>
    <p:sldId id="287" r:id="rId5"/>
    <p:sldId id="268" r:id="rId6"/>
    <p:sldId id="284" r:id="rId7"/>
    <p:sldId id="288" r:id="rId8"/>
    <p:sldId id="271" r:id="rId9"/>
    <p:sldId id="273" r:id="rId10"/>
    <p:sldId id="274" r:id="rId11"/>
    <p:sldId id="275" r:id="rId12"/>
    <p:sldId id="289" r:id="rId13"/>
    <p:sldId id="291" r:id="rId14"/>
    <p:sldId id="293" r:id="rId15"/>
    <p:sldId id="283" r:id="rId16"/>
    <p:sldId id="262" r:id="rId17"/>
    <p:sldId id="286" r:id="rId18"/>
    <p:sldId id="294" r:id="rId19"/>
    <p:sldId id="280" r:id="rId20"/>
    <p:sldId id="295"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ADBB"/>
    <a:srgbClr val="209BA0"/>
    <a:srgbClr val="FFFFFF"/>
    <a:srgbClr val="032855"/>
    <a:srgbClr val="EDEDED"/>
    <a:srgbClr val="87D1E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2838BEF-8BB2-4498-84A7-C5851F593DF1}" styleName="Style moyen 4 - Accentuation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5FD0F851-EC5A-4D38-B0AD-8093EC10F338}" styleName="Style léger 1 - Accentuation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771" autoAdjust="0"/>
    <p:restoredTop sz="94660"/>
  </p:normalViewPr>
  <p:slideViewPr>
    <p:cSldViewPr snapToGrid="0">
      <p:cViewPr varScale="1">
        <p:scale>
          <a:sx n="93" d="100"/>
          <a:sy n="93" d="100"/>
        </p:scale>
        <p:origin x="221"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8155794-0F4D-4BE9-8619-1F1A8614D491}" type="datetimeFigureOut">
              <a:rPr lang="en-US" smtClean="0"/>
              <a:t>3/29/2024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6DEDCB2-69AF-44B1-8433-5817F15245D9}" type="slidenum">
              <a:rPr lang="en-US" smtClean="0"/>
              <a:t>‹#›</a:t>
            </a:fld>
            <a:endParaRPr lang="en-US"/>
          </a:p>
        </p:txBody>
      </p:sp>
    </p:spTree>
    <p:extLst>
      <p:ext uri="{BB962C8B-B14F-4D97-AF65-F5344CB8AC3E}">
        <p14:creationId xmlns:p14="http://schemas.microsoft.com/office/powerpoint/2010/main" val="9432519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6DEDCB2-69AF-44B1-8433-5817F15245D9}" type="slidenum">
              <a:rPr lang="en-US" smtClean="0"/>
              <a:t>3</a:t>
            </a:fld>
            <a:endParaRPr lang="en-US"/>
          </a:p>
        </p:txBody>
      </p:sp>
    </p:spTree>
    <p:extLst>
      <p:ext uri="{BB962C8B-B14F-4D97-AF65-F5344CB8AC3E}">
        <p14:creationId xmlns:p14="http://schemas.microsoft.com/office/powerpoint/2010/main" val="23452311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6DEDCB2-69AF-44B1-8433-5817F15245D9}" type="slidenum">
              <a:rPr lang="en-US" smtClean="0"/>
              <a:t>7</a:t>
            </a:fld>
            <a:endParaRPr lang="en-US"/>
          </a:p>
        </p:txBody>
      </p:sp>
    </p:spTree>
    <p:extLst>
      <p:ext uri="{BB962C8B-B14F-4D97-AF65-F5344CB8AC3E}">
        <p14:creationId xmlns:p14="http://schemas.microsoft.com/office/powerpoint/2010/main" val="24062298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F3129-5DB3-0E99-313B-D5B9E3416FA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CC88972-5B5B-AAF9-BFFF-C66B6244A5A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FC314AF-45CA-D602-4243-64928FB88882}"/>
              </a:ext>
            </a:extLst>
          </p:cNvPr>
          <p:cNvSpPr>
            <a:spLocks noGrp="1"/>
          </p:cNvSpPr>
          <p:nvPr>
            <p:ph type="dt" sz="half" idx="10"/>
          </p:nvPr>
        </p:nvSpPr>
        <p:spPr/>
        <p:txBody>
          <a:bodyPr/>
          <a:lstStyle/>
          <a:p>
            <a:fld id="{744C0355-00EB-47DB-B2FA-6E5380E0A75E}" type="datetimeFigureOut">
              <a:rPr lang="en-US" smtClean="0"/>
              <a:t>3/29/2024</a:t>
            </a:fld>
            <a:endParaRPr lang="en-US"/>
          </a:p>
        </p:txBody>
      </p:sp>
      <p:sp>
        <p:nvSpPr>
          <p:cNvPr id="5" name="Footer Placeholder 4">
            <a:extLst>
              <a:ext uri="{FF2B5EF4-FFF2-40B4-BE49-F238E27FC236}">
                <a16:creationId xmlns:a16="http://schemas.microsoft.com/office/drawing/2014/main" id="{13CA02DD-B498-B8AE-9297-C5AD0CB042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C7BE5D-1F8D-EC93-F88D-01196EB4E7CE}"/>
              </a:ext>
            </a:extLst>
          </p:cNvPr>
          <p:cNvSpPr>
            <a:spLocks noGrp="1"/>
          </p:cNvSpPr>
          <p:nvPr>
            <p:ph type="sldNum" sz="quarter" idx="12"/>
          </p:nvPr>
        </p:nvSpPr>
        <p:spPr/>
        <p:txBody>
          <a:bodyPr/>
          <a:lstStyle/>
          <a:p>
            <a:fld id="{9478622F-4A53-45E5-B60D-B32A1597A533}" type="slidenum">
              <a:rPr lang="en-US" smtClean="0"/>
              <a:t>‹#›</a:t>
            </a:fld>
            <a:endParaRPr lang="en-US"/>
          </a:p>
        </p:txBody>
      </p:sp>
    </p:spTree>
    <p:extLst>
      <p:ext uri="{BB962C8B-B14F-4D97-AF65-F5344CB8AC3E}">
        <p14:creationId xmlns:p14="http://schemas.microsoft.com/office/powerpoint/2010/main" val="30122838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25D58-4B78-F892-03A3-4FD20F0137E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8F9F0CC-9C13-8EB7-387A-5FE7039B998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CFEA539-2A7D-B293-25F3-A5813B283058}"/>
              </a:ext>
            </a:extLst>
          </p:cNvPr>
          <p:cNvSpPr>
            <a:spLocks noGrp="1"/>
          </p:cNvSpPr>
          <p:nvPr>
            <p:ph type="dt" sz="half" idx="10"/>
          </p:nvPr>
        </p:nvSpPr>
        <p:spPr/>
        <p:txBody>
          <a:bodyPr/>
          <a:lstStyle/>
          <a:p>
            <a:fld id="{744C0355-00EB-47DB-B2FA-6E5380E0A75E}" type="datetimeFigureOut">
              <a:rPr lang="en-US" smtClean="0"/>
              <a:t>3/29/2024</a:t>
            </a:fld>
            <a:endParaRPr lang="en-US"/>
          </a:p>
        </p:txBody>
      </p:sp>
      <p:sp>
        <p:nvSpPr>
          <p:cNvPr id="5" name="Footer Placeholder 4">
            <a:extLst>
              <a:ext uri="{FF2B5EF4-FFF2-40B4-BE49-F238E27FC236}">
                <a16:creationId xmlns:a16="http://schemas.microsoft.com/office/drawing/2014/main" id="{A1965CE9-1FDC-DBB1-8761-C3F8542837D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D5B598-8543-D3B3-FC2D-402CB1DF6053}"/>
              </a:ext>
            </a:extLst>
          </p:cNvPr>
          <p:cNvSpPr>
            <a:spLocks noGrp="1"/>
          </p:cNvSpPr>
          <p:nvPr>
            <p:ph type="sldNum" sz="quarter" idx="12"/>
          </p:nvPr>
        </p:nvSpPr>
        <p:spPr/>
        <p:txBody>
          <a:bodyPr/>
          <a:lstStyle/>
          <a:p>
            <a:fld id="{9478622F-4A53-45E5-B60D-B32A1597A533}" type="slidenum">
              <a:rPr lang="en-US" smtClean="0"/>
              <a:t>‹#›</a:t>
            </a:fld>
            <a:endParaRPr lang="en-US"/>
          </a:p>
        </p:txBody>
      </p:sp>
    </p:spTree>
    <p:extLst>
      <p:ext uri="{BB962C8B-B14F-4D97-AF65-F5344CB8AC3E}">
        <p14:creationId xmlns:p14="http://schemas.microsoft.com/office/powerpoint/2010/main" val="16833694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5B990BD-D18D-62E3-4B71-697758379A8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5ED7091-C984-90BD-71E8-B59E6035E76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40467D3-A9CE-C535-C416-D88C5418E863}"/>
              </a:ext>
            </a:extLst>
          </p:cNvPr>
          <p:cNvSpPr>
            <a:spLocks noGrp="1"/>
          </p:cNvSpPr>
          <p:nvPr>
            <p:ph type="dt" sz="half" idx="10"/>
          </p:nvPr>
        </p:nvSpPr>
        <p:spPr/>
        <p:txBody>
          <a:bodyPr/>
          <a:lstStyle/>
          <a:p>
            <a:fld id="{744C0355-00EB-47DB-B2FA-6E5380E0A75E}" type="datetimeFigureOut">
              <a:rPr lang="en-US" smtClean="0"/>
              <a:t>3/29/2024</a:t>
            </a:fld>
            <a:endParaRPr lang="en-US"/>
          </a:p>
        </p:txBody>
      </p:sp>
      <p:sp>
        <p:nvSpPr>
          <p:cNvPr id="5" name="Footer Placeholder 4">
            <a:extLst>
              <a:ext uri="{FF2B5EF4-FFF2-40B4-BE49-F238E27FC236}">
                <a16:creationId xmlns:a16="http://schemas.microsoft.com/office/drawing/2014/main" id="{E56BA1DA-54FC-01B5-52AE-6F3E93DAB1D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2DB5B58-B3F3-9647-B2C9-359142EE862D}"/>
              </a:ext>
            </a:extLst>
          </p:cNvPr>
          <p:cNvSpPr>
            <a:spLocks noGrp="1"/>
          </p:cNvSpPr>
          <p:nvPr>
            <p:ph type="sldNum" sz="quarter" idx="12"/>
          </p:nvPr>
        </p:nvSpPr>
        <p:spPr/>
        <p:txBody>
          <a:bodyPr/>
          <a:lstStyle/>
          <a:p>
            <a:fld id="{9478622F-4A53-45E5-B60D-B32A1597A533}" type="slidenum">
              <a:rPr lang="en-US" smtClean="0"/>
              <a:t>‹#›</a:t>
            </a:fld>
            <a:endParaRPr lang="en-US"/>
          </a:p>
        </p:txBody>
      </p:sp>
    </p:spTree>
    <p:extLst>
      <p:ext uri="{BB962C8B-B14F-4D97-AF65-F5344CB8AC3E}">
        <p14:creationId xmlns:p14="http://schemas.microsoft.com/office/powerpoint/2010/main" val="30119452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5BAF87-A6DD-1626-13C2-BD9F286C629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FDF0AC5-ECDB-2A2C-6ECD-DDB6561591A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5305F4B-8F7B-CC0C-5A27-9A216558A733}"/>
              </a:ext>
            </a:extLst>
          </p:cNvPr>
          <p:cNvSpPr>
            <a:spLocks noGrp="1"/>
          </p:cNvSpPr>
          <p:nvPr>
            <p:ph type="dt" sz="half" idx="10"/>
          </p:nvPr>
        </p:nvSpPr>
        <p:spPr/>
        <p:txBody>
          <a:bodyPr/>
          <a:lstStyle/>
          <a:p>
            <a:fld id="{744C0355-00EB-47DB-B2FA-6E5380E0A75E}" type="datetimeFigureOut">
              <a:rPr lang="en-US" smtClean="0"/>
              <a:t>3/29/2024</a:t>
            </a:fld>
            <a:endParaRPr lang="en-US"/>
          </a:p>
        </p:txBody>
      </p:sp>
      <p:sp>
        <p:nvSpPr>
          <p:cNvPr id="5" name="Footer Placeholder 4">
            <a:extLst>
              <a:ext uri="{FF2B5EF4-FFF2-40B4-BE49-F238E27FC236}">
                <a16:creationId xmlns:a16="http://schemas.microsoft.com/office/drawing/2014/main" id="{D9A9A851-3335-A4D4-AE4F-996B12A1D1F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6C77939-E2F6-2F1E-302C-76329A2146D5}"/>
              </a:ext>
            </a:extLst>
          </p:cNvPr>
          <p:cNvSpPr>
            <a:spLocks noGrp="1"/>
          </p:cNvSpPr>
          <p:nvPr>
            <p:ph type="sldNum" sz="quarter" idx="12"/>
          </p:nvPr>
        </p:nvSpPr>
        <p:spPr/>
        <p:txBody>
          <a:bodyPr/>
          <a:lstStyle/>
          <a:p>
            <a:fld id="{9478622F-4A53-45E5-B60D-B32A1597A533}" type="slidenum">
              <a:rPr lang="en-US" smtClean="0"/>
              <a:t>‹#›</a:t>
            </a:fld>
            <a:endParaRPr lang="en-US"/>
          </a:p>
        </p:txBody>
      </p:sp>
    </p:spTree>
    <p:extLst>
      <p:ext uri="{BB962C8B-B14F-4D97-AF65-F5344CB8AC3E}">
        <p14:creationId xmlns:p14="http://schemas.microsoft.com/office/powerpoint/2010/main" val="24526172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56DCA-6143-1EB6-0FD5-BB4257698A5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59278A8-CBC8-0B77-8EC1-D3F31505E50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AF6FD4C-9A37-F811-B137-79FEF28AD303}"/>
              </a:ext>
            </a:extLst>
          </p:cNvPr>
          <p:cNvSpPr>
            <a:spLocks noGrp="1"/>
          </p:cNvSpPr>
          <p:nvPr>
            <p:ph type="dt" sz="half" idx="10"/>
          </p:nvPr>
        </p:nvSpPr>
        <p:spPr/>
        <p:txBody>
          <a:bodyPr/>
          <a:lstStyle/>
          <a:p>
            <a:fld id="{744C0355-00EB-47DB-B2FA-6E5380E0A75E}" type="datetimeFigureOut">
              <a:rPr lang="en-US" smtClean="0"/>
              <a:t>3/29/2024</a:t>
            </a:fld>
            <a:endParaRPr lang="en-US"/>
          </a:p>
        </p:txBody>
      </p:sp>
      <p:sp>
        <p:nvSpPr>
          <p:cNvPr id="5" name="Footer Placeholder 4">
            <a:extLst>
              <a:ext uri="{FF2B5EF4-FFF2-40B4-BE49-F238E27FC236}">
                <a16:creationId xmlns:a16="http://schemas.microsoft.com/office/drawing/2014/main" id="{7EA84C7C-F949-58B9-012F-98244ED433D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BB98771-226D-4422-D800-E284D3D8992B}"/>
              </a:ext>
            </a:extLst>
          </p:cNvPr>
          <p:cNvSpPr>
            <a:spLocks noGrp="1"/>
          </p:cNvSpPr>
          <p:nvPr>
            <p:ph type="sldNum" sz="quarter" idx="12"/>
          </p:nvPr>
        </p:nvSpPr>
        <p:spPr/>
        <p:txBody>
          <a:bodyPr/>
          <a:lstStyle/>
          <a:p>
            <a:fld id="{9478622F-4A53-45E5-B60D-B32A1597A533}" type="slidenum">
              <a:rPr lang="en-US" smtClean="0"/>
              <a:t>‹#›</a:t>
            </a:fld>
            <a:endParaRPr lang="en-US"/>
          </a:p>
        </p:txBody>
      </p:sp>
    </p:spTree>
    <p:extLst>
      <p:ext uri="{BB962C8B-B14F-4D97-AF65-F5344CB8AC3E}">
        <p14:creationId xmlns:p14="http://schemas.microsoft.com/office/powerpoint/2010/main" val="19284467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46C9FA-9A39-8534-DFE6-2D5790D98F2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AAF0FED-02F2-A3A4-6527-031853CF638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014914A-F575-5628-1457-D5F3BB9AA9F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9E0B65B-9318-4F54-5D07-20C26FFC4D9C}"/>
              </a:ext>
            </a:extLst>
          </p:cNvPr>
          <p:cNvSpPr>
            <a:spLocks noGrp="1"/>
          </p:cNvSpPr>
          <p:nvPr>
            <p:ph type="dt" sz="half" idx="10"/>
          </p:nvPr>
        </p:nvSpPr>
        <p:spPr/>
        <p:txBody>
          <a:bodyPr/>
          <a:lstStyle/>
          <a:p>
            <a:fld id="{744C0355-00EB-47DB-B2FA-6E5380E0A75E}" type="datetimeFigureOut">
              <a:rPr lang="en-US" smtClean="0"/>
              <a:t>3/29/2024</a:t>
            </a:fld>
            <a:endParaRPr lang="en-US"/>
          </a:p>
        </p:txBody>
      </p:sp>
      <p:sp>
        <p:nvSpPr>
          <p:cNvPr id="6" name="Footer Placeholder 5">
            <a:extLst>
              <a:ext uri="{FF2B5EF4-FFF2-40B4-BE49-F238E27FC236}">
                <a16:creationId xmlns:a16="http://schemas.microsoft.com/office/drawing/2014/main" id="{AB53FB79-C94B-1557-3C66-4486C73A58B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9615A2B-A25C-46AB-EDE2-798610A4F22E}"/>
              </a:ext>
            </a:extLst>
          </p:cNvPr>
          <p:cNvSpPr>
            <a:spLocks noGrp="1"/>
          </p:cNvSpPr>
          <p:nvPr>
            <p:ph type="sldNum" sz="quarter" idx="12"/>
          </p:nvPr>
        </p:nvSpPr>
        <p:spPr/>
        <p:txBody>
          <a:bodyPr/>
          <a:lstStyle/>
          <a:p>
            <a:fld id="{9478622F-4A53-45E5-B60D-B32A1597A533}" type="slidenum">
              <a:rPr lang="en-US" smtClean="0"/>
              <a:t>‹#›</a:t>
            </a:fld>
            <a:endParaRPr lang="en-US"/>
          </a:p>
        </p:txBody>
      </p:sp>
    </p:spTree>
    <p:extLst>
      <p:ext uri="{BB962C8B-B14F-4D97-AF65-F5344CB8AC3E}">
        <p14:creationId xmlns:p14="http://schemas.microsoft.com/office/powerpoint/2010/main" val="24763771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36600-1463-FB0E-F115-4F823D2CDA9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B6B5578-3D1C-04E9-75FA-9041A2D1CCB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4A5CECE-1A8E-D7E3-6294-A283DDC44AF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42197CC-93A8-F1AA-0B97-D0E1F62EBB7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55FA714-996B-2B61-85E1-AE8EF0907B2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E7803AA-017E-D95A-2C5A-D83C9B46FE34}"/>
              </a:ext>
            </a:extLst>
          </p:cNvPr>
          <p:cNvSpPr>
            <a:spLocks noGrp="1"/>
          </p:cNvSpPr>
          <p:nvPr>
            <p:ph type="dt" sz="half" idx="10"/>
          </p:nvPr>
        </p:nvSpPr>
        <p:spPr/>
        <p:txBody>
          <a:bodyPr/>
          <a:lstStyle/>
          <a:p>
            <a:fld id="{744C0355-00EB-47DB-B2FA-6E5380E0A75E}" type="datetimeFigureOut">
              <a:rPr lang="en-US" smtClean="0"/>
              <a:t>3/29/2024</a:t>
            </a:fld>
            <a:endParaRPr lang="en-US"/>
          </a:p>
        </p:txBody>
      </p:sp>
      <p:sp>
        <p:nvSpPr>
          <p:cNvPr id="8" name="Footer Placeholder 7">
            <a:extLst>
              <a:ext uri="{FF2B5EF4-FFF2-40B4-BE49-F238E27FC236}">
                <a16:creationId xmlns:a16="http://schemas.microsoft.com/office/drawing/2014/main" id="{911E5FDB-5272-8AAA-E766-894C559C6E1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6E06129-7AC1-3689-C91D-42338332EB8F}"/>
              </a:ext>
            </a:extLst>
          </p:cNvPr>
          <p:cNvSpPr>
            <a:spLocks noGrp="1"/>
          </p:cNvSpPr>
          <p:nvPr>
            <p:ph type="sldNum" sz="quarter" idx="12"/>
          </p:nvPr>
        </p:nvSpPr>
        <p:spPr/>
        <p:txBody>
          <a:bodyPr/>
          <a:lstStyle/>
          <a:p>
            <a:fld id="{9478622F-4A53-45E5-B60D-B32A1597A533}" type="slidenum">
              <a:rPr lang="en-US" smtClean="0"/>
              <a:t>‹#›</a:t>
            </a:fld>
            <a:endParaRPr lang="en-US"/>
          </a:p>
        </p:txBody>
      </p:sp>
    </p:spTree>
    <p:extLst>
      <p:ext uri="{BB962C8B-B14F-4D97-AF65-F5344CB8AC3E}">
        <p14:creationId xmlns:p14="http://schemas.microsoft.com/office/powerpoint/2010/main" val="23136756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9D95D3-D8D1-2140-95C2-B3B3DBDCA8E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F30B80B-CE38-44B6-14CA-CFF6AAD011A1}"/>
              </a:ext>
            </a:extLst>
          </p:cNvPr>
          <p:cNvSpPr>
            <a:spLocks noGrp="1"/>
          </p:cNvSpPr>
          <p:nvPr>
            <p:ph type="dt" sz="half" idx="10"/>
          </p:nvPr>
        </p:nvSpPr>
        <p:spPr/>
        <p:txBody>
          <a:bodyPr/>
          <a:lstStyle/>
          <a:p>
            <a:fld id="{744C0355-00EB-47DB-B2FA-6E5380E0A75E}" type="datetimeFigureOut">
              <a:rPr lang="en-US" smtClean="0"/>
              <a:t>3/29/2024</a:t>
            </a:fld>
            <a:endParaRPr lang="en-US"/>
          </a:p>
        </p:txBody>
      </p:sp>
      <p:sp>
        <p:nvSpPr>
          <p:cNvPr id="4" name="Footer Placeholder 3">
            <a:extLst>
              <a:ext uri="{FF2B5EF4-FFF2-40B4-BE49-F238E27FC236}">
                <a16:creationId xmlns:a16="http://schemas.microsoft.com/office/drawing/2014/main" id="{96A82387-8759-15BB-7D4D-FD55162207A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2F799F2-E774-10C4-FE11-B33CDA7E714E}"/>
              </a:ext>
            </a:extLst>
          </p:cNvPr>
          <p:cNvSpPr>
            <a:spLocks noGrp="1"/>
          </p:cNvSpPr>
          <p:nvPr>
            <p:ph type="sldNum" sz="quarter" idx="12"/>
          </p:nvPr>
        </p:nvSpPr>
        <p:spPr/>
        <p:txBody>
          <a:bodyPr/>
          <a:lstStyle/>
          <a:p>
            <a:fld id="{9478622F-4A53-45E5-B60D-B32A1597A533}" type="slidenum">
              <a:rPr lang="en-US" smtClean="0"/>
              <a:t>‹#›</a:t>
            </a:fld>
            <a:endParaRPr lang="en-US"/>
          </a:p>
        </p:txBody>
      </p:sp>
    </p:spTree>
    <p:extLst>
      <p:ext uri="{BB962C8B-B14F-4D97-AF65-F5344CB8AC3E}">
        <p14:creationId xmlns:p14="http://schemas.microsoft.com/office/powerpoint/2010/main" val="460851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CD3324A-D2EB-AC2C-7E54-699CA8F662AF}"/>
              </a:ext>
            </a:extLst>
          </p:cNvPr>
          <p:cNvSpPr>
            <a:spLocks noGrp="1"/>
          </p:cNvSpPr>
          <p:nvPr>
            <p:ph type="dt" sz="half" idx="10"/>
          </p:nvPr>
        </p:nvSpPr>
        <p:spPr/>
        <p:txBody>
          <a:bodyPr/>
          <a:lstStyle/>
          <a:p>
            <a:fld id="{744C0355-00EB-47DB-B2FA-6E5380E0A75E}" type="datetimeFigureOut">
              <a:rPr lang="en-US" smtClean="0"/>
              <a:t>3/29/2024</a:t>
            </a:fld>
            <a:endParaRPr lang="en-US"/>
          </a:p>
        </p:txBody>
      </p:sp>
      <p:sp>
        <p:nvSpPr>
          <p:cNvPr id="3" name="Footer Placeholder 2">
            <a:extLst>
              <a:ext uri="{FF2B5EF4-FFF2-40B4-BE49-F238E27FC236}">
                <a16:creationId xmlns:a16="http://schemas.microsoft.com/office/drawing/2014/main" id="{6542CF70-AFB5-E69C-2F22-0F1885BE061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B296B6E-F530-B674-6155-470BC21A17E1}"/>
              </a:ext>
            </a:extLst>
          </p:cNvPr>
          <p:cNvSpPr>
            <a:spLocks noGrp="1"/>
          </p:cNvSpPr>
          <p:nvPr>
            <p:ph type="sldNum" sz="quarter" idx="12"/>
          </p:nvPr>
        </p:nvSpPr>
        <p:spPr/>
        <p:txBody>
          <a:bodyPr/>
          <a:lstStyle/>
          <a:p>
            <a:fld id="{9478622F-4A53-45E5-B60D-B32A1597A533}" type="slidenum">
              <a:rPr lang="en-US" smtClean="0"/>
              <a:t>‹#›</a:t>
            </a:fld>
            <a:endParaRPr lang="en-US"/>
          </a:p>
        </p:txBody>
      </p:sp>
    </p:spTree>
    <p:extLst>
      <p:ext uri="{BB962C8B-B14F-4D97-AF65-F5344CB8AC3E}">
        <p14:creationId xmlns:p14="http://schemas.microsoft.com/office/powerpoint/2010/main" val="16489455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F6509-94CF-C284-4341-0CCD9DE8117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49E0B84-5B65-22A8-E4E1-A75FD2BD14F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D2BAD3D-220B-0BA4-8BC8-9C8194468C6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1FF3FC7-1596-2691-AC7A-2D6B10A7B8B2}"/>
              </a:ext>
            </a:extLst>
          </p:cNvPr>
          <p:cNvSpPr>
            <a:spLocks noGrp="1"/>
          </p:cNvSpPr>
          <p:nvPr>
            <p:ph type="dt" sz="half" idx="10"/>
          </p:nvPr>
        </p:nvSpPr>
        <p:spPr/>
        <p:txBody>
          <a:bodyPr/>
          <a:lstStyle/>
          <a:p>
            <a:fld id="{744C0355-00EB-47DB-B2FA-6E5380E0A75E}" type="datetimeFigureOut">
              <a:rPr lang="en-US" smtClean="0"/>
              <a:t>3/29/2024</a:t>
            </a:fld>
            <a:endParaRPr lang="en-US"/>
          </a:p>
        </p:txBody>
      </p:sp>
      <p:sp>
        <p:nvSpPr>
          <p:cNvPr id="6" name="Footer Placeholder 5">
            <a:extLst>
              <a:ext uri="{FF2B5EF4-FFF2-40B4-BE49-F238E27FC236}">
                <a16:creationId xmlns:a16="http://schemas.microsoft.com/office/drawing/2014/main" id="{45FE4374-F02B-1FC8-C0EF-7D24B1EE0A1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A1ADC3E-862A-D51D-30ED-D3C0B594F3AA}"/>
              </a:ext>
            </a:extLst>
          </p:cNvPr>
          <p:cNvSpPr>
            <a:spLocks noGrp="1"/>
          </p:cNvSpPr>
          <p:nvPr>
            <p:ph type="sldNum" sz="quarter" idx="12"/>
          </p:nvPr>
        </p:nvSpPr>
        <p:spPr/>
        <p:txBody>
          <a:bodyPr/>
          <a:lstStyle/>
          <a:p>
            <a:fld id="{9478622F-4A53-45E5-B60D-B32A1597A533}" type="slidenum">
              <a:rPr lang="en-US" smtClean="0"/>
              <a:t>‹#›</a:t>
            </a:fld>
            <a:endParaRPr lang="en-US"/>
          </a:p>
        </p:txBody>
      </p:sp>
    </p:spTree>
    <p:extLst>
      <p:ext uri="{BB962C8B-B14F-4D97-AF65-F5344CB8AC3E}">
        <p14:creationId xmlns:p14="http://schemas.microsoft.com/office/powerpoint/2010/main" val="16143984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3BE865-7CD3-400B-7ED3-26475E0AE0E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6B8E8CD-1CCF-C162-93C7-67985FD99DE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2114848-BF30-E2D7-9DA2-0F1380E64A7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37D6980-42D9-33B4-E6C8-196CBDEAB23A}"/>
              </a:ext>
            </a:extLst>
          </p:cNvPr>
          <p:cNvSpPr>
            <a:spLocks noGrp="1"/>
          </p:cNvSpPr>
          <p:nvPr>
            <p:ph type="dt" sz="half" idx="10"/>
          </p:nvPr>
        </p:nvSpPr>
        <p:spPr/>
        <p:txBody>
          <a:bodyPr/>
          <a:lstStyle/>
          <a:p>
            <a:fld id="{744C0355-00EB-47DB-B2FA-6E5380E0A75E}" type="datetimeFigureOut">
              <a:rPr lang="en-US" smtClean="0"/>
              <a:t>3/29/2024</a:t>
            </a:fld>
            <a:endParaRPr lang="en-US"/>
          </a:p>
        </p:txBody>
      </p:sp>
      <p:sp>
        <p:nvSpPr>
          <p:cNvPr id="6" name="Footer Placeholder 5">
            <a:extLst>
              <a:ext uri="{FF2B5EF4-FFF2-40B4-BE49-F238E27FC236}">
                <a16:creationId xmlns:a16="http://schemas.microsoft.com/office/drawing/2014/main" id="{82E0EC9F-74E2-3C8C-8DB1-75F0A17260F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31B4DE9-8779-AF00-A82E-BF93E732DCAD}"/>
              </a:ext>
            </a:extLst>
          </p:cNvPr>
          <p:cNvSpPr>
            <a:spLocks noGrp="1"/>
          </p:cNvSpPr>
          <p:nvPr>
            <p:ph type="sldNum" sz="quarter" idx="12"/>
          </p:nvPr>
        </p:nvSpPr>
        <p:spPr/>
        <p:txBody>
          <a:bodyPr/>
          <a:lstStyle/>
          <a:p>
            <a:fld id="{9478622F-4A53-45E5-B60D-B32A1597A533}" type="slidenum">
              <a:rPr lang="en-US" smtClean="0"/>
              <a:t>‹#›</a:t>
            </a:fld>
            <a:endParaRPr lang="en-US"/>
          </a:p>
        </p:txBody>
      </p:sp>
    </p:spTree>
    <p:extLst>
      <p:ext uri="{BB962C8B-B14F-4D97-AF65-F5344CB8AC3E}">
        <p14:creationId xmlns:p14="http://schemas.microsoft.com/office/powerpoint/2010/main" val="39352848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30FB2FB-7BC1-B055-4C8C-7F67E032709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DD8E53C-072D-D567-6208-4ED99A8A1A5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A2408AD-01E2-CE73-15B5-F09801F40C8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44C0355-00EB-47DB-B2FA-6E5380E0A75E}" type="datetimeFigureOut">
              <a:rPr lang="en-US" smtClean="0"/>
              <a:t>3/29/2024</a:t>
            </a:fld>
            <a:endParaRPr lang="en-US"/>
          </a:p>
        </p:txBody>
      </p:sp>
      <p:sp>
        <p:nvSpPr>
          <p:cNvPr id="5" name="Footer Placeholder 4">
            <a:extLst>
              <a:ext uri="{FF2B5EF4-FFF2-40B4-BE49-F238E27FC236}">
                <a16:creationId xmlns:a16="http://schemas.microsoft.com/office/drawing/2014/main" id="{B7E0E039-36F7-193A-A108-94B073A2AD0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1FB52DF-DD15-B73E-560D-0B31CD0B80E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478622F-4A53-45E5-B60D-B32A1597A533}" type="slidenum">
              <a:rPr lang="en-US" smtClean="0"/>
              <a:t>‹#›</a:t>
            </a:fld>
            <a:endParaRPr lang="en-US"/>
          </a:p>
        </p:txBody>
      </p:sp>
    </p:spTree>
    <p:extLst>
      <p:ext uri="{BB962C8B-B14F-4D97-AF65-F5344CB8AC3E}">
        <p14:creationId xmlns:p14="http://schemas.microsoft.com/office/powerpoint/2010/main" val="20506255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microsoft.com/office/2007/relationships/hdphoto" Target="../media/hdphoto7.wdp"/><Relationship Id="rId7" Type="http://schemas.microsoft.com/office/2007/relationships/hdphoto" Target="../media/hdphoto8.wdp"/><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jpe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2.xml"/><Relationship Id="rId4" Type="http://schemas.microsoft.com/office/2007/relationships/hdphoto" Target="../media/hdphoto9.wdp"/></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2.xml"/><Relationship Id="rId4" Type="http://schemas.microsoft.com/office/2007/relationships/hdphoto" Target="../media/hdphoto10.wdp"/></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26.jpeg"/><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5" Type="http://schemas.openxmlformats.org/officeDocument/2006/relationships/image" Target="../media/image3.png"/><Relationship Id="rId4" Type="http://schemas.microsoft.com/office/2007/relationships/hdphoto" Target="../media/hdphoto11.wdp"/></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2.xml"/><Relationship Id="rId4" Type="http://schemas.microsoft.com/office/2007/relationships/hdphoto" Target="../media/hdphoto12.wdp"/></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microsoft.com/office/2007/relationships/hdphoto" Target="../media/hdphoto13.wdp"/><Relationship Id="rId2" Type="http://schemas.openxmlformats.org/officeDocument/2006/relationships/image" Target="../media/image32.png"/><Relationship Id="rId1" Type="http://schemas.openxmlformats.org/officeDocument/2006/relationships/slideLayout" Target="../slideLayouts/slideLayout2.xml"/><Relationship Id="rId6" Type="http://schemas.microsoft.com/office/2007/relationships/hdphoto" Target="../media/hdphoto14.wdp"/><Relationship Id="rId5" Type="http://schemas.openxmlformats.org/officeDocument/2006/relationships/image" Target="../media/image33.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2.xml"/><Relationship Id="rId5" Type="http://schemas.microsoft.com/office/2007/relationships/hdphoto" Target="../media/hdphoto3.wdp"/><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2.xml"/><Relationship Id="rId5" Type="http://schemas.microsoft.com/office/2007/relationships/hdphoto" Target="../media/hdphoto4.wdp"/><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5.png"/><Relationship Id="rId2" Type="http://schemas.openxmlformats.org/officeDocument/2006/relationships/image" Target="../media/image12.png"/><Relationship Id="rId1" Type="http://schemas.openxmlformats.org/officeDocument/2006/relationships/slideLayout" Target="../slideLayouts/slideLayout2.xml"/><Relationship Id="rId6" Type="http://schemas.microsoft.com/office/2007/relationships/hdphoto" Target="../media/hdphoto5.wdp"/><Relationship Id="rId5" Type="http://schemas.openxmlformats.org/officeDocument/2006/relationships/image" Target="../media/image14.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2.xml"/><Relationship Id="rId4" Type="http://schemas.microsoft.com/office/2007/relationships/hdphoto" Target="../media/hdphoto6.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5DF38A-3DCD-13C9-9FC3-DDDFAD9F20D0}"/>
              </a:ext>
            </a:extLst>
          </p:cNvPr>
          <p:cNvSpPr>
            <a:spLocks noGrp="1"/>
          </p:cNvSpPr>
          <p:nvPr>
            <p:ph type="ctrTitle"/>
          </p:nvPr>
        </p:nvSpPr>
        <p:spPr>
          <a:xfrm>
            <a:off x="1524000" y="1584325"/>
            <a:ext cx="9144000" cy="2387600"/>
          </a:xfrm>
        </p:spPr>
        <p:txBody>
          <a:bodyPr/>
          <a:lstStyle/>
          <a:p>
            <a:r>
              <a:rPr lang="en-US" b="1" i="0" dirty="0">
                <a:solidFill>
                  <a:srgbClr val="032855"/>
                </a:solidFill>
                <a:effectLst/>
                <a:latin typeface="Söhne"/>
              </a:rPr>
              <a:t>CNN Model for Chest X-ray Classification</a:t>
            </a:r>
            <a:endParaRPr lang="en-US" b="1" dirty="0">
              <a:solidFill>
                <a:srgbClr val="032855"/>
              </a:solidFill>
            </a:endParaRPr>
          </a:p>
        </p:txBody>
      </p:sp>
      <p:sp>
        <p:nvSpPr>
          <p:cNvPr id="3" name="Subtitle 2">
            <a:extLst>
              <a:ext uri="{FF2B5EF4-FFF2-40B4-BE49-F238E27FC236}">
                <a16:creationId xmlns:a16="http://schemas.microsoft.com/office/drawing/2014/main" id="{4C222A4F-5805-BB2F-1774-7E64D6520906}"/>
              </a:ext>
            </a:extLst>
          </p:cNvPr>
          <p:cNvSpPr>
            <a:spLocks noGrp="1"/>
          </p:cNvSpPr>
          <p:nvPr>
            <p:ph type="subTitle" idx="1"/>
          </p:nvPr>
        </p:nvSpPr>
        <p:spPr>
          <a:xfrm>
            <a:off x="1524000" y="4079875"/>
            <a:ext cx="9144000" cy="1655762"/>
          </a:xfrm>
        </p:spPr>
        <p:txBody>
          <a:bodyPr/>
          <a:lstStyle/>
          <a:p>
            <a:r>
              <a:rPr lang="en-US" dirty="0">
                <a:solidFill>
                  <a:srgbClr val="159898"/>
                </a:solidFill>
              </a:rPr>
              <a:t>Ayah Mohammad Abu </a:t>
            </a:r>
            <a:r>
              <a:rPr lang="en-US" dirty="0" err="1">
                <a:solidFill>
                  <a:srgbClr val="159898"/>
                </a:solidFill>
              </a:rPr>
              <a:t>Thib</a:t>
            </a:r>
            <a:r>
              <a:rPr lang="en-US" dirty="0">
                <a:solidFill>
                  <a:srgbClr val="159898"/>
                </a:solidFill>
              </a:rPr>
              <a:t> </a:t>
            </a:r>
          </a:p>
          <a:p>
            <a:r>
              <a:rPr lang="en-US" dirty="0">
                <a:solidFill>
                  <a:srgbClr val="159898"/>
                </a:solidFill>
              </a:rPr>
              <a:t>Amjad </a:t>
            </a:r>
            <a:r>
              <a:rPr lang="en-US" dirty="0" err="1">
                <a:solidFill>
                  <a:srgbClr val="159898"/>
                </a:solidFill>
              </a:rPr>
              <a:t>Abderrahmane</a:t>
            </a:r>
            <a:endParaRPr lang="en-US" dirty="0">
              <a:solidFill>
                <a:srgbClr val="159898"/>
              </a:solidFill>
            </a:endParaRPr>
          </a:p>
          <a:p>
            <a:r>
              <a:rPr lang="en-US" sz="2400" b="1" dirty="0">
                <a:solidFill>
                  <a:srgbClr val="002060"/>
                </a:solidFill>
                <a:latin typeface="Times New Roman" panose="02020603050405020304" pitchFamily="18" charset="0"/>
                <a:ea typeface="Times New Roman" panose="02020603050405020304" pitchFamily="18" charset="0"/>
              </a:rPr>
              <a:t>Supervisor: </a:t>
            </a:r>
            <a:r>
              <a:rPr lang="en-US" b="1" dirty="0">
                <a:solidFill>
                  <a:srgbClr val="002060"/>
                </a:solidFill>
              </a:rPr>
              <a:t>Hussain Salih </a:t>
            </a:r>
          </a:p>
          <a:p>
            <a:endParaRPr lang="en-US" dirty="0"/>
          </a:p>
        </p:txBody>
      </p:sp>
      <p:pic>
        <p:nvPicPr>
          <p:cNvPr id="4" name="Content Placeholder 6">
            <a:extLst>
              <a:ext uri="{FF2B5EF4-FFF2-40B4-BE49-F238E27FC236}">
                <a16:creationId xmlns:a16="http://schemas.microsoft.com/office/drawing/2014/main" id="{D9B592FE-B3EA-A903-BD6E-A4DFB4075E13}"/>
              </a:ext>
            </a:extLst>
          </p:cNvPr>
          <p:cNvPicPr>
            <a:picLocks noChangeAspect="1"/>
          </p:cNvPicPr>
          <p:nvPr/>
        </p:nvPicPr>
        <p:blipFill rotWithShape="1">
          <a:blip r:embed="rId2">
            <a:extLst>
              <a:ext uri="{28A0092B-C50C-407E-A947-70E740481C1C}">
                <a14:useLocalDpi xmlns:a14="http://schemas.microsoft.com/office/drawing/2010/main" val="0"/>
              </a:ext>
            </a:extLst>
          </a:blip>
          <a:srcRect l="13048" r="16340"/>
          <a:stretch/>
        </p:blipFill>
        <p:spPr>
          <a:xfrm>
            <a:off x="4525346" y="1"/>
            <a:ext cx="3228393" cy="1880718"/>
          </a:xfrm>
          <a:prstGeom prst="rect">
            <a:avLst/>
          </a:prstGeom>
        </p:spPr>
      </p:pic>
      <p:pic>
        <p:nvPicPr>
          <p:cNvPr id="1026" name="Picture 2" descr="People using aumented reality on smartphones">
            <a:extLst>
              <a:ext uri="{FF2B5EF4-FFF2-40B4-BE49-F238E27FC236}">
                <a16:creationId xmlns:a16="http://schemas.microsoft.com/office/drawing/2014/main" id="{52278DEE-BC80-66D9-6079-3DD2EDFDD94D}"/>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9585" b="92173" l="9585" r="98083">
                        <a14:foregroundMark x1="25559" y1="57987" x2="25559" y2="57987"/>
                        <a14:foregroundMark x1="53355" y1="92173" x2="53355" y2="92173"/>
                        <a14:foregroundMark x1="45048" y1="92173" x2="45048" y2="92173"/>
                        <a14:foregroundMark x1="44409" y1="80671" x2="44409" y2="80671"/>
                        <a14:foregroundMark x1="52236" y1="77476" x2="52236" y2="77476"/>
                        <a14:foregroundMark x1="94089" y1="75559" x2="94089" y2="75559"/>
                        <a14:foregroundMark x1="98083" y1="76837" x2="98083" y2="76837"/>
                        <a14:foregroundMark x1="63898" y1="30032" x2="63898" y2="30032"/>
                        <a14:foregroundMark x1="63099" y1="30511" x2="58147" y2="31470"/>
                      </a14:backgroundRemoval>
                    </a14:imgEffect>
                  </a14:imgLayer>
                </a14:imgProps>
              </a:ext>
              <a:ext uri="{28A0092B-C50C-407E-A947-70E740481C1C}">
                <a14:useLocalDpi xmlns:a14="http://schemas.microsoft.com/office/drawing/2010/main" val="0"/>
              </a:ext>
            </a:extLst>
          </a:blip>
          <a:srcRect/>
          <a:stretch>
            <a:fillRect/>
          </a:stretch>
        </p:blipFill>
        <p:spPr bwMode="auto">
          <a:xfrm>
            <a:off x="7611763" y="2512541"/>
            <a:ext cx="4580238" cy="46309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36115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E1973-8714-503D-0B7F-0431A1273B61}"/>
              </a:ext>
            </a:extLst>
          </p:cNvPr>
          <p:cNvSpPr>
            <a:spLocks noGrp="1"/>
          </p:cNvSpPr>
          <p:nvPr>
            <p:ph type="title"/>
          </p:nvPr>
        </p:nvSpPr>
        <p:spPr/>
        <p:txBody>
          <a:bodyPr/>
          <a:lstStyle/>
          <a:p>
            <a:r>
              <a:rPr lang="en-US" b="1" i="0" dirty="0">
                <a:solidFill>
                  <a:srgbClr val="032855"/>
                </a:solidFill>
                <a:effectLst/>
                <a:latin typeface="Söhne"/>
              </a:rPr>
              <a:t>Flatten Layer</a:t>
            </a:r>
            <a:r>
              <a:rPr lang="en-US" b="0" i="0" dirty="0">
                <a:solidFill>
                  <a:srgbClr val="032855"/>
                </a:solidFill>
                <a:effectLst/>
                <a:latin typeface="Söhne"/>
              </a:rPr>
              <a:t>:</a:t>
            </a:r>
            <a:endParaRPr lang="en-US" dirty="0">
              <a:solidFill>
                <a:srgbClr val="032855"/>
              </a:solidFill>
            </a:endParaRPr>
          </a:p>
        </p:txBody>
      </p:sp>
      <p:sp>
        <p:nvSpPr>
          <p:cNvPr id="3" name="Content Placeholder 2">
            <a:extLst>
              <a:ext uri="{FF2B5EF4-FFF2-40B4-BE49-F238E27FC236}">
                <a16:creationId xmlns:a16="http://schemas.microsoft.com/office/drawing/2014/main" id="{6DD51DDB-D400-1B68-8CB7-43BE7F23DFC8}"/>
              </a:ext>
            </a:extLst>
          </p:cNvPr>
          <p:cNvSpPr>
            <a:spLocks noGrp="1"/>
          </p:cNvSpPr>
          <p:nvPr>
            <p:ph idx="1"/>
          </p:nvPr>
        </p:nvSpPr>
        <p:spPr/>
        <p:txBody>
          <a:bodyPr/>
          <a:lstStyle/>
          <a:p>
            <a:pPr marL="0" indent="0" algn="l">
              <a:lnSpc>
                <a:spcPct val="150000"/>
              </a:lnSpc>
              <a:buNone/>
            </a:pPr>
            <a:r>
              <a:rPr lang="en-US" b="0" i="0" dirty="0">
                <a:solidFill>
                  <a:srgbClr val="032855"/>
                </a:solidFill>
                <a:effectLst/>
                <a:latin typeface="Söhne"/>
              </a:rPr>
              <a:t>The flatten layer converts the 2D feature maps into a 1D vector, preparing them for input into the fully connected layers.</a:t>
            </a:r>
          </a:p>
          <a:p>
            <a:pPr>
              <a:lnSpc>
                <a:spcPct val="150000"/>
              </a:lnSpc>
            </a:pPr>
            <a:endParaRPr lang="en-US" dirty="0">
              <a:solidFill>
                <a:srgbClr val="032855"/>
              </a:solidFill>
            </a:endParaRPr>
          </a:p>
        </p:txBody>
      </p:sp>
      <p:pic>
        <p:nvPicPr>
          <p:cNvPr id="4" name="Picture 3">
            <a:extLst>
              <a:ext uri="{FF2B5EF4-FFF2-40B4-BE49-F238E27FC236}">
                <a16:creationId xmlns:a16="http://schemas.microsoft.com/office/drawing/2014/main" id="{9292A6F5-DEDE-F4BF-1005-64F2DCD2E146}"/>
              </a:ext>
            </a:extLst>
          </p:cNvPr>
          <p:cNvPicPr>
            <a:picLocks noChangeAspect="1"/>
          </p:cNvPicPr>
          <p:nvPr/>
        </p:nvPicPr>
        <p:blipFill>
          <a:blip r:embed="rId2">
            <a:extLst>
              <a:ext uri="{BEBA8EAE-BF5A-486C-A8C5-ECC9F3942E4B}">
                <a14:imgProps xmlns:a14="http://schemas.microsoft.com/office/drawing/2010/main">
                  <a14:imgLayer r:embed="rId3">
                    <a14:imgEffect>
                      <a14:saturation sat="400000"/>
                    </a14:imgEffect>
                  </a14:imgLayer>
                </a14:imgProps>
              </a:ext>
            </a:extLst>
          </a:blip>
          <a:stretch>
            <a:fillRect/>
          </a:stretch>
        </p:blipFill>
        <p:spPr>
          <a:xfrm>
            <a:off x="2898492" y="3318235"/>
            <a:ext cx="5098351" cy="3404828"/>
          </a:xfrm>
          <a:prstGeom prst="rect">
            <a:avLst/>
          </a:prstGeom>
        </p:spPr>
      </p:pic>
      <p:pic>
        <p:nvPicPr>
          <p:cNvPr id="5" name="Content Placeholder 6">
            <a:extLst>
              <a:ext uri="{FF2B5EF4-FFF2-40B4-BE49-F238E27FC236}">
                <a16:creationId xmlns:a16="http://schemas.microsoft.com/office/drawing/2014/main" id="{CCF5B2E8-6941-A798-69EF-1BF3056F68E8}"/>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3048" r="16340"/>
          <a:stretch/>
        </p:blipFill>
        <p:spPr>
          <a:xfrm>
            <a:off x="0" y="5701005"/>
            <a:ext cx="2060293" cy="1156996"/>
          </a:xfrm>
          <a:prstGeom prst="rect">
            <a:avLst/>
          </a:prstGeom>
        </p:spPr>
      </p:pic>
      <p:pic>
        <p:nvPicPr>
          <p:cNvPr id="11266" name="Picture 2" descr="Fluorography exam of patient female chest xray scan roentgen chest radiography lungs health vector i...">
            <a:extLst>
              <a:ext uri="{FF2B5EF4-FFF2-40B4-BE49-F238E27FC236}">
                <a16:creationId xmlns:a16="http://schemas.microsoft.com/office/drawing/2014/main" id="{518E2414-C542-C45C-504B-1B16C3992BE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251" t="4363" r="5385" b="6123"/>
          <a:stretch/>
        </p:blipFill>
        <p:spPr bwMode="auto">
          <a:xfrm>
            <a:off x="7996844" y="3157978"/>
            <a:ext cx="4195156" cy="3700021"/>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Metal arm for manipulation, part of a robot or industrial machine">
            <a:extLst>
              <a:ext uri="{FF2B5EF4-FFF2-40B4-BE49-F238E27FC236}">
                <a16:creationId xmlns:a16="http://schemas.microsoft.com/office/drawing/2014/main" id="{F0D6508E-4199-8AE2-14EE-1025CA747DD9}"/>
              </a:ext>
            </a:extLst>
          </p:cNvPr>
          <p:cNvPicPr>
            <a:picLocks noChangeAspect="1" noChangeArrowheads="1"/>
          </p:cNvPicPr>
          <p:nvPr/>
        </p:nvPicPr>
        <p:blipFill rotWithShape="1">
          <a:blip r:embed="rId6">
            <a:extLst>
              <a:ext uri="{BEBA8EAE-BF5A-486C-A8C5-ECC9F3942E4B}">
                <a14:imgProps xmlns:a14="http://schemas.microsoft.com/office/drawing/2010/main">
                  <a14:imgLayer r:embed="rId7">
                    <a14:imgEffect>
                      <a14:backgroundRemoval t="10000" b="90000" l="10000" r="90000">
                        <a14:foregroundMark x1="17732" y1="57117" x2="18371" y2="56940"/>
                        <a14:foregroundMark x1="19169" y1="58363" x2="22524" y2="44306"/>
                        <a14:foregroundMark x1="22524" y1="44306" x2="22524" y2="45196"/>
                        <a14:foregroundMark x1="20447" y1="63701" x2="24121" y2="66904"/>
                        <a14:foregroundMark x1="27157" y1="77758" x2="27796" y2="82918"/>
                        <a14:foregroundMark x1="39936" y1="34698" x2="45048" y2="36477"/>
                        <a14:foregroundMark x1="42013" y1="34342" x2="33866" y2="34164"/>
                        <a14:foregroundMark x1="35942" y1="33630" x2="51278" y2="36833"/>
                        <a14:foregroundMark x1="51278" y1="36833" x2="70288" y2="34342"/>
                        <a14:foregroundMark x1="70288" y1="34342" x2="72843" y2="32740"/>
                        <a14:foregroundMark x1="81150" y1="12633" x2="74281" y2="24911"/>
                        <a14:foregroundMark x1="85942" y1="15302" x2="69329" y2="36477"/>
                        <a14:foregroundMark x1="69169" y1="36833" x2="59904" y2="41993"/>
                        <a14:foregroundMark x1="59904" y1="41993" x2="29712" y2="39146"/>
                        <a14:foregroundMark x1="29712" y1="39146" x2="40735" y2="38078"/>
                        <a14:foregroundMark x1="40735" y1="38078" x2="51278" y2="40391"/>
                        <a14:foregroundMark x1="30192" y1="38078" x2="23482" y2="48221"/>
                        <a14:foregroundMark x1="23482" y1="48221" x2="21246" y2="63701"/>
                        <a14:foregroundMark x1="18690" y1="58541" x2="18530" y2="61744"/>
                        <a14:foregroundMark x1="27636" y1="35587" x2="19169" y2="45730"/>
                        <a14:foregroundMark x1="19169" y1="45730" x2="19010" y2="45730"/>
                        <a14:foregroundMark x1="29073" y1="37189" x2="21725" y2="44128"/>
                        <a14:foregroundMark x1="21725" y1="44128" x2="27636" y2="35587"/>
                        <a14:foregroundMark x1="27636" y1="35587" x2="30831" y2="35409"/>
                        <a14:foregroundMark x1="29553" y1="57295" x2="23802" y2="74555"/>
                        <a14:foregroundMark x1="20607" y1="77224" x2="22524" y2="87011"/>
                        <a14:foregroundMark x1="22524" y1="87011" x2="26038" y2="80427"/>
                        <a14:foregroundMark x1="22684" y1="74199" x2="14217" y2="84520"/>
                      </a14:backgroundRemoval>
                    </a14:imgEffect>
                  </a14:imgLayer>
                </a14:imgProps>
              </a:ext>
              <a:ext uri="{28A0092B-C50C-407E-A947-70E740481C1C}">
                <a14:useLocalDpi xmlns:a14="http://schemas.microsoft.com/office/drawing/2010/main" val="0"/>
              </a:ext>
            </a:extLst>
          </a:blip>
          <a:srcRect l="10933" t="9936" r="12904" b="11258"/>
          <a:stretch/>
        </p:blipFill>
        <p:spPr bwMode="auto">
          <a:xfrm>
            <a:off x="9613557" y="-43848"/>
            <a:ext cx="2578443" cy="18808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14347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4AD114-4D76-9FFB-5920-067BC1DC6084}"/>
              </a:ext>
            </a:extLst>
          </p:cNvPr>
          <p:cNvSpPr>
            <a:spLocks noGrp="1"/>
          </p:cNvSpPr>
          <p:nvPr>
            <p:ph type="title"/>
          </p:nvPr>
        </p:nvSpPr>
        <p:spPr/>
        <p:txBody>
          <a:bodyPr/>
          <a:lstStyle/>
          <a:p>
            <a:r>
              <a:rPr lang="en-US" b="1" i="0" dirty="0">
                <a:solidFill>
                  <a:srgbClr val="032855"/>
                </a:solidFill>
                <a:effectLst/>
                <a:latin typeface="Söhne"/>
              </a:rPr>
              <a:t>Fully Connected (Dense) Layers</a:t>
            </a:r>
            <a:r>
              <a:rPr lang="en-US" b="0" i="0" dirty="0">
                <a:solidFill>
                  <a:srgbClr val="032855"/>
                </a:solidFill>
                <a:effectLst/>
                <a:latin typeface="Söhne"/>
              </a:rPr>
              <a:t>:</a:t>
            </a:r>
            <a:endParaRPr lang="en-US" dirty="0">
              <a:solidFill>
                <a:srgbClr val="032855"/>
              </a:solidFill>
            </a:endParaRPr>
          </a:p>
        </p:txBody>
      </p:sp>
      <p:pic>
        <p:nvPicPr>
          <p:cNvPr id="12290" name="Picture 2" descr="Doctor and nurse study and discuss xray patient lung image Man pulmonologist and woman therapist assistant examine fluorography result disease determination">
            <a:extLst>
              <a:ext uri="{FF2B5EF4-FFF2-40B4-BE49-F238E27FC236}">
                <a16:creationId xmlns:a16="http://schemas.microsoft.com/office/drawing/2014/main" id="{6D9FD6BD-48BA-7817-0B2E-B4D265040C0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009" t="3915" r="10063" b="2927"/>
          <a:stretch/>
        </p:blipFill>
        <p:spPr bwMode="auto">
          <a:xfrm>
            <a:off x="7603375" y="1213657"/>
            <a:ext cx="4588625" cy="5644343"/>
          </a:xfrm>
          <a:prstGeom prst="rect">
            <a:avLst/>
          </a:prstGeom>
          <a:noFill/>
          <a:extLst>
            <a:ext uri="{909E8E84-426E-40DD-AFC4-6F175D3DCCD1}">
              <a14:hiddenFill xmlns:a14="http://schemas.microsoft.com/office/drawing/2010/main">
                <a:solidFill>
                  <a:srgbClr val="FFFFFF"/>
                </a:solidFill>
              </a14:hiddenFill>
            </a:ext>
          </a:extLst>
        </p:spPr>
      </p:pic>
      <p:pic>
        <p:nvPicPr>
          <p:cNvPr id="7" name="Content Placeholder 6">
            <a:extLst>
              <a:ext uri="{FF2B5EF4-FFF2-40B4-BE49-F238E27FC236}">
                <a16:creationId xmlns:a16="http://schemas.microsoft.com/office/drawing/2014/main" id="{207D77AB-B15B-7838-AAE6-9AE54E4B63A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3048" r="16340"/>
          <a:stretch/>
        </p:blipFill>
        <p:spPr>
          <a:xfrm>
            <a:off x="0" y="5701005"/>
            <a:ext cx="2060293" cy="1156996"/>
          </a:xfrm>
          <a:prstGeom prst="rect">
            <a:avLst/>
          </a:prstGeom>
        </p:spPr>
      </p:pic>
      <p:sp>
        <p:nvSpPr>
          <p:cNvPr id="10" name="Content Placeholder 2">
            <a:extLst>
              <a:ext uri="{FF2B5EF4-FFF2-40B4-BE49-F238E27FC236}">
                <a16:creationId xmlns:a16="http://schemas.microsoft.com/office/drawing/2014/main" id="{CBAF85A3-55A5-F807-60B3-CA208A117DA4}"/>
              </a:ext>
            </a:extLst>
          </p:cNvPr>
          <p:cNvSpPr txBox="1">
            <a:spLocks/>
          </p:cNvSpPr>
          <p:nvPr/>
        </p:nvSpPr>
        <p:spPr>
          <a:xfrm>
            <a:off x="507075" y="1690688"/>
            <a:ext cx="6921247" cy="495819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200000"/>
              </a:lnSpc>
              <a:buNone/>
            </a:pPr>
            <a:r>
              <a:rPr lang="en-US" dirty="0">
                <a:solidFill>
                  <a:srgbClr val="032855"/>
                </a:solidFill>
                <a:latin typeface="Söhne"/>
              </a:rPr>
              <a:t>This fully connected layer introduces additional non-linearity to the model, enabling it to learn complex patterns and relationships in the data.</a:t>
            </a:r>
          </a:p>
          <a:p>
            <a:pPr marL="0" indent="0">
              <a:lnSpc>
                <a:spcPct val="200000"/>
              </a:lnSpc>
              <a:buNone/>
            </a:pPr>
            <a:endParaRPr lang="en-US" dirty="0">
              <a:solidFill>
                <a:srgbClr val="032855"/>
              </a:solidFill>
            </a:endParaRPr>
          </a:p>
        </p:txBody>
      </p:sp>
    </p:spTree>
    <p:extLst>
      <p:ext uri="{BB962C8B-B14F-4D97-AF65-F5344CB8AC3E}">
        <p14:creationId xmlns:p14="http://schemas.microsoft.com/office/powerpoint/2010/main" val="13600902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7BE9C48-3819-CE96-7377-D5EAB4750865}"/>
              </a:ext>
            </a:extLst>
          </p:cNvPr>
          <p:cNvSpPr>
            <a:spLocks noGrp="1"/>
          </p:cNvSpPr>
          <p:nvPr>
            <p:ph type="title"/>
          </p:nvPr>
        </p:nvSpPr>
        <p:spPr>
          <a:xfrm>
            <a:off x="838200" y="365125"/>
            <a:ext cx="10515600" cy="1325563"/>
          </a:xfrm>
        </p:spPr>
        <p:txBody>
          <a:bodyPr/>
          <a:lstStyle/>
          <a:p>
            <a:r>
              <a:rPr lang="en-US" b="1" i="0" dirty="0">
                <a:solidFill>
                  <a:srgbClr val="032855"/>
                </a:solidFill>
                <a:effectLst/>
                <a:latin typeface="Söhne"/>
              </a:rPr>
              <a:t>Model Architecture</a:t>
            </a:r>
            <a:r>
              <a:rPr lang="en-US" b="1" dirty="0">
                <a:solidFill>
                  <a:srgbClr val="032855"/>
                </a:solidFill>
                <a:latin typeface="Söhne"/>
              </a:rPr>
              <a:t>:</a:t>
            </a:r>
            <a:endParaRPr lang="en-US" dirty="0">
              <a:solidFill>
                <a:srgbClr val="032855"/>
              </a:solidFill>
            </a:endParaRPr>
          </a:p>
        </p:txBody>
      </p:sp>
      <p:pic>
        <p:nvPicPr>
          <p:cNvPr id="2" name="Content Placeholder 6">
            <a:extLst>
              <a:ext uri="{FF2B5EF4-FFF2-40B4-BE49-F238E27FC236}">
                <a16:creationId xmlns:a16="http://schemas.microsoft.com/office/drawing/2014/main" id="{C312A069-A34A-01AB-4AAF-690E26E45E71}"/>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3048" r="16340"/>
          <a:stretch/>
        </p:blipFill>
        <p:spPr>
          <a:xfrm>
            <a:off x="0" y="5701005"/>
            <a:ext cx="2060293" cy="1156996"/>
          </a:xfrm>
          <a:prstGeom prst="rect">
            <a:avLst/>
          </a:prstGeom>
        </p:spPr>
      </p:pic>
      <p:graphicFrame>
        <p:nvGraphicFramePr>
          <p:cNvPr id="3" name="Tableau 4"/>
          <p:cNvGraphicFramePr>
            <a:graphicFrameLocks noGrp="1"/>
          </p:cNvGraphicFramePr>
          <p:nvPr>
            <p:extLst>
              <p:ext uri="{D42A27DB-BD31-4B8C-83A1-F6EECF244321}">
                <p14:modId xmlns:p14="http://schemas.microsoft.com/office/powerpoint/2010/main" val="1705129240"/>
              </p:ext>
            </p:extLst>
          </p:nvPr>
        </p:nvGraphicFramePr>
        <p:xfrm>
          <a:off x="1561874" y="1515762"/>
          <a:ext cx="9068251" cy="4879171"/>
        </p:xfrm>
        <a:graphic>
          <a:graphicData uri="http://schemas.openxmlformats.org/drawingml/2006/table">
            <a:tbl>
              <a:tblPr firstRow="1" firstCol="1" bandRow="1">
                <a:tableStyleId>{C083E6E3-FA7D-4D7B-A595-EF9225AFEA82}</a:tableStyleId>
              </a:tblPr>
              <a:tblGrid>
                <a:gridCol w="1675638">
                  <a:extLst>
                    <a:ext uri="{9D8B030D-6E8A-4147-A177-3AD203B41FA5}">
                      <a16:colId xmlns:a16="http://schemas.microsoft.com/office/drawing/2014/main" val="20000"/>
                    </a:ext>
                  </a:extLst>
                </a:gridCol>
                <a:gridCol w="1259074">
                  <a:extLst>
                    <a:ext uri="{9D8B030D-6E8A-4147-A177-3AD203B41FA5}">
                      <a16:colId xmlns:a16="http://schemas.microsoft.com/office/drawing/2014/main" val="20001"/>
                    </a:ext>
                  </a:extLst>
                </a:gridCol>
                <a:gridCol w="1343405">
                  <a:extLst>
                    <a:ext uri="{9D8B030D-6E8A-4147-A177-3AD203B41FA5}">
                      <a16:colId xmlns:a16="http://schemas.microsoft.com/office/drawing/2014/main" val="20002"/>
                    </a:ext>
                  </a:extLst>
                </a:gridCol>
                <a:gridCol w="941387">
                  <a:extLst>
                    <a:ext uri="{9D8B030D-6E8A-4147-A177-3AD203B41FA5}">
                      <a16:colId xmlns:a16="http://schemas.microsoft.com/office/drawing/2014/main" val="20003"/>
                    </a:ext>
                  </a:extLst>
                </a:gridCol>
                <a:gridCol w="684213">
                  <a:extLst>
                    <a:ext uri="{9D8B030D-6E8A-4147-A177-3AD203B41FA5}">
                      <a16:colId xmlns:a16="http://schemas.microsoft.com/office/drawing/2014/main" val="20004"/>
                    </a:ext>
                  </a:extLst>
                </a:gridCol>
                <a:gridCol w="1931289">
                  <a:extLst>
                    <a:ext uri="{9D8B030D-6E8A-4147-A177-3AD203B41FA5}">
                      <a16:colId xmlns:a16="http://schemas.microsoft.com/office/drawing/2014/main" val="20005"/>
                    </a:ext>
                  </a:extLst>
                </a:gridCol>
                <a:gridCol w="1233245">
                  <a:extLst>
                    <a:ext uri="{9D8B030D-6E8A-4147-A177-3AD203B41FA5}">
                      <a16:colId xmlns:a16="http://schemas.microsoft.com/office/drawing/2014/main" val="20006"/>
                    </a:ext>
                  </a:extLst>
                </a:gridCol>
              </a:tblGrid>
              <a:tr h="651659">
                <a:tc>
                  <a:txBody>
                    <a:bodyPr/>
                    <a:lstStyle/>
                    <a:p>
                      <a:pPr marL="309245" indent="-6350" algn="ctr">
                        <a:lnSpc>
                          <a:spcPct val="107000"/>
                        </a:lnSpc>
                        <a:spcAft>
                          <a:spcPts val="0"/>
                        </a:spcAft>
                      </a:pPr>
                      <a:r>
                        <a:rPr lang="fr-FR" sz="1800" kern="100" dirty="0">
                          <a:solidFill>
                            <a:srgbClr val="032855"/>
                          </a:solidFill>
                          <a:effectLst/>
                        </a:rPr>
                        <a:t>Block</a:t>
                      </a:r>
                      <a:endParaRPr lang="fr-FR" sz="1800" kern="100" dirty="0">
                        <a:solidFill>
                          <a:srgbClr val="032855"/>
                        </a:solidFill>
                        <a:effectLst/>
                        <a:latin typeface="Cambria" panose="02040503050406030204" pitchFamily="18" charset="0"/>
                        <a:ea typeface="Cambria" panose="02040503050406030204" pitchFamily="18" charset="0"/>
                        <a:cs typeface="Cambria" panose="02040503050406030204" pitchFamily="18" charset="0"/>
                      </a:endParaRPr>
                    </a:p>
                  </a:txBody>
                  <a:tcPr marL="0" marR="73025" marT="16510" marB="0" anchor="ctr"/>
                </a:tc>
                <a:tc>
                  <a:txBody>
                    <a:bodyPr/>
                    <a:lstStyle/>
                    <a:p>
                      <a:pPr marL="125095" indent="-6350" algn="ctr">
                        <a:lnSpc>
                          <a:spcPct val="107000"/>
                        </a:lnSpc>
                        <a:spcAft>
                          <a:spcPts val="0"/>
                        </a:spcAft>
                      </a:pPr>
                      <a:r>
                        <a:rPr lang="fr-FR" sz="1800" kern="100" dirty="0">
                          <a:solidFill>
                            <a:srgbClr val="032855"/>
                          </a:solidFill>
                          <a:effectLst/>
                        </a:rPr>
                        <a:t>Layer</a:t>
                      </a:r>
                      <a:endParaRPr lang="fr-FR" sz="1800" kern="100" dirty="0">
                        <a:solidFill>
                          <a:srgbClr val="032855"/>
                        </a:solidFill>
                        <a:effectLst/>
                        <a:latin typeface="Cambria" panose="02040503050406030204" pitchFamily="18" charset="0"/>
                        <a:ea typeface="Cambria" panose="02040503050406030204" pitchFamily="18" charset="0"/>
                        <a:cs typeface="Cambria" panose="02040503050406030204" pitchFamily="18" charset="0"/>
                      </a:endParaRPr>
                    </a:p>
                  </a:txBody>
                  <a:tcPr marL="0" marR="73025" marT="16510" marB="0" anchor="ctr"/>
                </a:tc>
                <a:tc>
                  <a:txBody>
                    <a:bodyPr/>
                    <a:lstStyle/>
                    <a:p>
                      <a:pPr marL="139065" indent="-6350" algn="ctr">
                        <a:lnSpc>
                          <a:spcPct val="107000"/>
                        </a:lnSpc>
                        <a:spcAft>
                          <a:spcPts val="0"/>
                        </a:spcAft>
                      </a:pPr>
                      <a:r>
                        <a:rPr lang="fr-FR" sz="1800" kern="100" dirty="0">
                          <a:solidFill>
                            <a:srgbClr val="032855"/>
                          </a:solidFill>
                          <a:effectLst/>
                        </a:rPr>
                        <a:t>Input</a:t>
                      </a:r>
                      <a:endParaRPr lang="fr-FR" sz="1800" kern="100" dirty="0">
                        <a:solidFill>
                          <a:srgbClr val="032855"/>
                        </a:solidFill>
                        <a:effectLst/>
                        <a:latin typeface="Cambria" panose="02040503050406030204" pitchFamily="18" charset="0"/>
                        <a:ea typeface="Cambria" panose="02040503050406030204" pitchFamily="18" charset="0"/>
                        <a:cs typeface="Cambria" panose="02040503050406030204" pitchFamily="18" charset="0"/>
                      </a:endParaRPr>
                    </a:p>
                  </a:txBody>
                  <a:tcPr marL="0" marR="73025" marT="16510" marB="0" anchor="ctr"/>
                </a:tc>
                <a:tc>
                  <a:txBody>
                    <a:bodyPr/>
                    <a:lstStyle/>
                    <a:p>
                      <a:pPr marL="84455" indent="-6350" algn="ctr">
                        <a:lnSpc>
                          <a:spcPct val="107000"/>
                        </a:lnSpc>
                        <a:spcAft>
                          <a:spcPts val="0"/>
                        </a:spcAft>
                      </a:pPr>
                      <a:r>
                        <a:rPr lang="fr-FR" sz="1800" kern="100" dirty="0" err="1">
                          <a:solidFill>
                            <a:srgbClr val="032855"/>
                          </a:solidFill>
                          <a:effectLst/>
                        </a:rPr>
                        <a:t>Filter</a:t>
                      </a:r>
                      <a:endParaRPr lang="fr-FR" sz="1800" kern="100" dirty="0">
                        <a:solidFill>
                          <a:srgbClr val="032855"/>
                        </a:solidFill>
                        <a:effectLst/>
                        <a:latin typeface="Cambria" panose="02040503050406030204" pitchFamily="18" charset="0"/>
                        <a:ea typeface="Cambria" panose="02040503050406030204" pitchFamily="18" charset="0"/>
                        <a:cs typeface="Cambria" panose="02040503050406030204" pitchFamily="18" charset="0"/>
                      </a:endParaRPr>
                    </a:p>
                  </a:txBody>
                  <a:tcPr marL="0" marR="73025" marT="16510" marB="0" anchor="ctr"/>
                </a:tc>
                <a:tc>
                  <a:txBody>
                    <a:bodyPr/>
                    <a:lstStyle/>
                    <a:p>
                      <a:pPr marL="6350" indent="-6350" algn="ctr">
                        <a:lnSpc>
                          <a:spcPct val="107000"/>
                        </a:lnSpc>
                        <a:spcAft>
                          <a:spcPts val="0"/>
                        </a:spcAft>
                      </a:pPr>
                      <a:r>
                        <a:rPr lang="fr-FR" sz="1800" kern="100" dirty="0">
                          <a:solidFill>
                            <a:srgbClr val="032855"/>
                          </a:solidFill>
                          <a:effectLst/>
                        </a:rPr>
                        <a:t>Stride</a:t>
                      </a:r>
                      <a:endParaRPr lang="fr-FR" sz="1800" kern="100" dirty="0">
                        <a:solidFill>
                          <a:srgbClr val="032855"/>
                        </a:solidFill>
                        <a:effectLst/>
                        <a:latin typeface="Cambria" panose="02040503050406030204" pitchFamily="18" charset="0"/>
                        <a:ea typeface="Cambria" panose="02040503050406030204" pitchFamily="18" charset="0"/>
                        <a:cs typeface="Cambria" panose="02040503050406030204" pitchFamily="18" charset="0"/>
                      </a:endParaRPr>
                    </a:p>
                  </a:txBody>
                  <a:tcPr marL="0" marR="73025" marT="16510" marB="0" anchor="ctr"/>
                </a:tc>
                <a:tc>
                  <a:txBody>
                    <a:bodyPr/>
                    <a:lstStyle/>
                    <a:p>
                      <a:pPr marL="36195" indent="-36195" algn="ctr">
                        <a:lnSpc>
                          <a:spcPct val="107000"/>
                        </a:lnSpc>
                        <a:spcAft>
                          <a:spcPts val="0"/>
                        </a:spcAft>
                      </a:pPr>
                      <a:r>
                        <a:rPr lang="fr-FR" sz="1800" kern="100" dirty="0">
                          <a:solidFill>
                            <a:srgbClr val="032855"/>
                          </a:solidFill>
                          <a:effectLst/>
                        </a:rPr>
                        <a:t>Activation </a:t>
                      </a:r>
                      <a:r>
                        <a:rPr lang="fr-FR" sz="1800" kern="100" dirty="0" err="1">
                          <a:solidFill>
                            <a:srgbClr val="032855"/>
                          </a:solidFill>
                          <a:effectLst/>
                        </a:rPr>
                        <a:t>function</a:t>
                      </a:r>
                      <a:endParaRPr lang="fr-FR" sz="1800" kern="100" dirty="0">
                        <a:solidFill>
                          <a:srgbClr val="032855"/>
                        </a:solidFill>
                        <a:effectLst/>
                        <a:latin typeface="Cambria" panose="02040503050406030204" pitchFamily="18" charset="0"/>
                        <a:ea typeface="Cambria" panose="02040503050406030204" pitchFamily="18" charset="0"/>
                        <a:cs typeface="Cambria" panose="02040503050406030204" pitchFamily="18" charset="0"/>
                      </a:endParaRPr>
                    </a:p>
                  </a:txBody>
                  <a:tcPr marL="0" marR="73025" marT="16510" marB="0" anchor="ctr"/>
                </a:tc>
                <a:tc>
                  <a:txBody>
                    <a:bodyPr/>
                    <a:lstStyle/>
                    <a:p>
                      <a:pPr marL="6350" indent="-6350" algn="ctr">
                        <a:lnSpc>
                          <a:spcPct val="107000"/>
                        </a:lnSpc>
                        <a:spcAft>
                          <a:spcPts val="0"/>
                        </a:spcAft>
                      </a:pPr>
                      <a:r>
                        <a:rPr lang="fr-FR" sz="1800" kern="100" dirty="0">
                          <a:solidFill>
                            <a:srgbClr val="032855"/>
                          </a:solidFill>
                          <a:effectLst/>
                        </a:rPr>
                        <a:t>Dropout</a:t>
                      </a:r>
                      <a:endParaRPr lang="fr-FR" sz="1800" kern="100" dirty="0">
                        <a:solidFill>
                          <a:srgbClr val="032855"/>
                        </a:solidFill>
                        <a:effectLst/>
                        <a:latin typeface="Cambria" panose="02040503050406030204" pitchFamily="18" charset="0"/>
                        <a:ea typeface="Cambria" panose="02040503050406030204" pitchFamily="18" charset="0"/>
                        <a:cs typeface="Cambria" panose="02040503050406030204" pitchFamily="18" charset="0"/>
                      </a:endParaRPr>
                    </a:p>
                  </a:txBody>
                  <a:tcPr marL="0" marR="73025" marT="16510" marB="0" anchor="ctr"/>
                </a:tc>
                <a:extLst>
                  <a:ext uri="{0D108BD9-81ED-4DB2-BD59-A6C34878D82A}">
                    <a16:rowId xmlns:a16="http://schemas.microsoft.com/office/drawing/2014/main" val="10000"/>
                  </a:ext>
                </a:extLst>
              </a:tr>
              <a:tr h="337824">
                <a:tc rowSpan="2">
                  <a:txBody>
                    <a:bodyPr/>
                    <a:lstStyle/>
                    <a:p>
                      <a:pPr marL="292100" indent="-6350" algn="ctr">
                        <a:lnSpc>
                          <a:spcPct val="107000"/>
                        </a:lnSpc>
                        <a:spcAft>
                          <a:spcPts val="0"/>
                        </a:spcAft>
                      </a:pPr>
                      <a:r>
                        <a:rPr lang="fr-FR" sz="1800" kern="100" dirty="0">
                          <a:solidFill>
                            <a:srgbClr val="032855"/>
                          </a:solidFill>
                          <a:effectLst/>
                        </a:rPr>
                        <a:t>Conv1 </a:t>
                      </a:r>
                      <a:endParaRPr lang="fr-FR" sz="1800" kern="100" dirty="0">
                        <a:solidFill>
                          <a:srgbClr val="032855"/>
                        </a:solidFill>
                        <a:effectLst/>
                        <a:latin typeface="Cambria" panose="02040503050406030204" pitchFamily="18" charset="0"/>
                        <a:ea typeface="Cambria" panose="02040503050406030204" pitchFamily="18" charset="0"/>
                        <a:cs typeface="Cambria" panose="02040503050406030204" pitchFamily="18" charset="0"/>
                      </a:endParaRPr>
                    </a:p>
                  </a:txBody>
                  <a:tcPr marL="0" marR="73025" marT="16510" marB="0" anchor="ctr"/>
                </a:tc>
                <a:tc>
                  <a:txBody>
                    <a:bodyPr/>
                    <a:lstStyle/>
                    <a:p>
                      <a:pPr marL="60325" indent="-6350" algn="ctr">
                        <a:lnSpc>
                          <a:spcPct val="107000"/>
                        </a:lnSpc>
                        <a:spcAft>
                          <a:spcPts val="0"/>
                        </a:spcAft>
                      </a:pPr>
                      <a:r>
                        <a:rPr lang="fr-FR" sz="1800" kern="100" dirty="0">
                          <a:solidFill>
                            <a:srgbClr val="032855"/>
                          </a:solidFill>
                          <a:effectLst/>
                        </a:rPr>
                        <a:t>Conv1 </a:t>
                      </a:r>
                      <a:endParaRPr lang="fr-FR" sz="1800" kern="100" dirty="0">
                        <a:solidFill>
                          <a:srgbClr val="032855"/>
                        </a:solidFill>
                        <a:effectLst/>
                        <a:latin typeface="Cambria" panose="02040503050406030204" pitchFamily="18" charset="0"/>
                        <a:ea typeface="Cambria" panose="02040503050406030204" pitchFamily="18" charset="0"/>
                        <a:cs typeface="Cambria" panose="02040503050406030204" pitchFamily="18" charset="0"/>
                      </a:endParaRPr>
                    </a:p>
                  </a:txBody>
                  <a:tcPr marL="0" marR="73025" marT="16510" marB="0" anchor="ctr"/>
                </a:tc>
                <a:tc>
                  <a:txBody>
                    <a:bodyPr/>
                    <a:lstStyle/>
                    <a:p>
                      <a:pPr marL="121285" indent="-6350" algn="ctr">
                        <a:lnSpc>
                          <a:spcPct val="107000"/>
                        </a:lnSpc>
                        <a:spcAft>
                          <a:spcPts val="0"/>
                        </a:spcAft>
                      </a:pPr>
                      <a:r>
                        <a:rPr lang="fr-FR" sz="1800" kern="100" dirty="0">
                          <a:solidFill>
                            <a:srgbClr val="032855"/>
                          </a:solidFill>
                          <a:effectLst/>
                        </a:rPr>
                        <a:t>150X150</a:t>
                      </a:r>
                      <a:endParaRPr lang="fr-FR" sz="1800" kern="100" dirty="0">
                        <a:solidFill>
                          <a:srgbClr val="032855"/>
                        </a:solidFill>
                        <a:effectLst/>
                        <a:latin typeface="Cambria" panose="02040503050406030204" pitchFamily="18" charset="0"/>
                        <a:ea typeface="Cambria" panose="02040503050406030204" pitchFamily="18" charset="0"/>
                        <a:cs typeface="Cambria" panose="02040503050406030204" pitchFamily="18" charset="0"/>
                      </a:endParaRPr>
                    </a:p>
                  </a:txBody>
                  <a:tcPr marL="0" marR="73025" marT="16510" marB="0" anchor="ctr"/>
                </a:tc>
                <a:tc>
                  <a:txBody>
                    <a:bodyPr/>
                    <a:lstStyle/>
                    <a:p>
                      <a:pPr marL="26670" indent="-6350" algn="ctr">
                        <a:lnSpc>
                          <a:spcPct val="107000"/>
                        </a:lnSpc>
                        <a:spcAft>
                          <a:spcPts val="0"/>
                        </a:spcAft>
                      </a:pPr>
                      <a:r>
                        <a:rPr lang="fr-FR" sz="1800" kern="100" dirty="0">
                          <a:solidFill>
                            <a:srgbClr val="032855"/>
                          </a:solidFill>
                          <a:effectLst/>
                        </a:rPr>
                        <a:t>7X7X32</a:t>
                      </a:r>
                      <a:endParaRPr lang="fr-FR" sz="1800" kern="100" dirty="0">
                        <a:solidFill>
                          <a:srgbClr val="032855"/>
                        </a:solidFill>
                        <a:effectLst/>
                        <a:latin typeface="Cambria" panose="02040503050406030204" pitchFamily="18" charset="0"/>
                        <a:ea typeface="Cambria" panose="02040503050406030204" pitchFamily="18" charset="0"/>
                        <a:cs typeface="Cambria" panose="02040503050406030204" pitchFamily="18" charset="0"/>
                      </a:endParaRPr>
                    </a:p>
                  </a:txBody>
                  <a:tcPr marL="0" marR="73025" marT="16510" marB="0" anchor="ctr"/>
                </a:tc>
                <a:tc>
                  <a:txBody>
                    <a:bodyPr/>
                    <a:lstStyle/>
                    <a:p>
                      <a:pPr marL="110490" indent="-6350" algn="ctr">
                        <a:lnSpc>
                          <a:spcPct val="107000"/>
                        </a:lnSpc>
                        <a:spcAft>
                          <a:spcPts val="0"/>
                        </a:spcAft>
                      </a:pPr>
                      <a:r>
                        <a:rPr lang="fr-FR" sz="1800" kern="100">
                          <a:solidFill>
                            <a:srgbClr val="032855"/>
                          </a:solidFill>
                          <a:effectLst/>
                        </a:rPr>
                        <a:t>1</a:t>
                      </a:r>
                      <a:endParaRPr lang="fr-FR" sz="1800" kern="100">
                        <a:solidFill>
                          <a:srgbClr val="032855"/>
                        </a:solidFill>
                        <a:effectLst/>
                        <a:latin typeface="Cambria" panose="02040503050406030204" pitchFamily="18" charset="0"/>
                        <a:ea typeface="Cambria" panose="02040503050406030204" pitchFamily="18" charset="0"/>
                        <a:cs typeface="Cambria" panose="02040503050406030204" pitchFamily="18" charset="0"/>
                      </a:endParaRPr>
                    </a:p>
                  </a:txBody>
                  <a:tcPr marL="0" marR="73025" marT="16510" marB="0" anchor="ctr"/>
                </a:tc>
                <a:tc>
                  <a:txBody>
                    <a:bodyPr/>
                    <a:lstStyle/>
                    <a:p>
                      <a:pPr marL="101600" indent="-6350" algn="ctr">
                        <a:lnSpc>
                          <a:spcPct val="107000"/>
                        </a:lnSpc>
                        <a:spcAft>
                          <a:spcPts val="0"/>
                        </a:spcAft>
                      </a:pPr>
                      <a:r>
                        <a:rPr lang="fr-FR" sz="1800" kern="100">
                          <a:solidFill>
                            <a:srgbClr val="032855"/>
                          </a:solidFill>
                          <a:effectLst/>
                        </a:rPr>
                        <a:t>ReLu</a:t>
                      </a:r>
                      <a:endParaRPr lang="fr-FR" sz="1800" kern="100">
                        <a:solidFill>
                          <a:srgbClr val="032855"/>
                        </a:solidFill>
                        <a:effectLst/>
                        <a:latin typeface="Cambria" panose="02040503050406030204" pitchFamily="18" charset="0"/>
                        <a:ea typeface="Cambria" panose="02040503050406030204" pitchFamily="18" charset="0"/>
                        <a:cs typeface="Cambria" panose="02040503050406030204" pitchFamily="18" charset="0"/>
                      </a:endParaRPr>
                    </a:p>
                  </a:txBody>
                  <a:tcPr marL="0" marR="73025" marT="16510" marB="0" anchor="ctr"/>
                </a:tc>
                <a:tc>
                  <a:txBody>
                    <a:bodyPr/>
                    <a:lstStyle/>
                    <a:p>
                      <a:pPr marL="142240" indent="-6350" algn="ctr">
                        <a:lnSpc>
                          <a:spcPct val="107000"/>
                        </a:lnSpc>
                        <a:spcAft>
                          <a:spcPts val="0"/>
                        </a:spcAft>
                      </a:pPr>
                      <a:r>
                        <a:rPr lang="fr-FR" sz="1800" kern="100">
                          <a:solidFill>
                            <a:srgbClr val="032855"/>
                          </a:solidFill>
                          <a:effectLst/>
                        </a:rPr>
                        <a:t>-</a:t>
                      </a:r>
                      <a:endParaRPr lang="fr-FR" sz="1800" kern="100">
                        <a:solidFill>
                          <a:srgbClr val="032855"/>
                        </a:solidFill>
                        <a:effectLst/>
                        <a:latin typeface="Cambria" panose="02040503050406030204" pitchFamily="18" charset="0"/>
                        <a:ea typeface="Cambria" panose="02040503050406030204" pitchFamily="18" charset="0"/>
                        <a:cs typeface="Cambria" panose="02040503050406030204" pitchFamily="18" charset="0"/>
                      </a:endParaRPr>
                    </a:p>
                  </a:txBody>
                  <a:tcPr marL="0" marR="73025" marT="16510" marB="0" anchor="ctr"/>
                </a:tc>
                <a:extLst>
                  <a:ext uri="{0D108BD9-81ED-4DB2-BD59-A6C34878D82A}">
                    <a16:rowId xmlns:a16="http://schemas.microsoft.com/office/drawing/2014/main" val="10001"/>
                  </a:ext>
                </a:extLst>
              </a:tr>
              <a:tr h="362628">
                <a:tc vMerge="1">
                  <a:txBody>
                    <a:bodyPr/>
                    <a:lstStyle/>
                    <a:p>
                      <a:pPr marL="292100" indent="-6350" algn="ctr">
                        <a:lnSpc>
                          <a:spcPct val="107000"/>
                        </a:lnSpc>
                        <a:spcAft>
                          <a:spcPts val="0"/>
                        </a:spcAft>
                      </a:pPr>
                      <a:endParaRPr lang="fr-FR" sz="1400" kern="100" dirty="0">
                        <a:solidFill>
                          <a:srgbClr val="000000"/>
                        </a:solidFill>
                        <a:effectLst/>
                        <a:latin typeface="Cambria" panose="02040503050406030204" pitchFamily="18" charset="0"/>
                        <a:ea typeface="Cambria" panose="02040503050406030204" pitchFamily="18" charset="0"/>
                        <a:cs typeface="Cambria" panose="02040503050406030204" pitchFamily="18" charset="0"/>
                      </a:endParaRPr>
                    </a:p>
                  </a:txBody>
                  <a:tcPr marL="0" marR="73025" marT="16510" marB="0" anchor="ctr"/>
                </a:tc>
                <a:tc>
                  <a:txBody>
                    <a:bodyPr/>
                    <a:lstStyle/>
                    <a:p>
                      <a:pPr marL="6350" indent="-6350" algn="ctr">
                        <a:lnSpc>
                          <a:spcPct val="107000"/>
                        </a:lnSpc>
                        <a:spcAft>
                          <a:spcPts val="0"/>
                        </a:spcAft>
                      </a:pPr>
                      <a:r>
                        <a:rPr lang="fr-FR" sz="1800" kern="100" dirty="0">
                          <a:solidFill>
                            <a:srgbClr val="032855"/>
                          </a:solidFill>
                          <a:effectLst/>
                        </a:rPr>
                        <a:t>Max Pool1</a:t>
                      </a:r>
                      <a:endParaRPr lang="fr-FR" sz="1800" kern="100" dirty="0">
                        <a:solidFill>
                          <a:srgbClr val="032855"/>
                        </a:solidFill>
                        <a:effectLst/>
                        <a:latin typeface="Cambria" panose="02040503050406030204" pitchFamily="18" charset="0"/>
                        <a:ea typeface="Cambria" panose="02040503050406030204" pitchFamily="18" charset="0"/>
                        <a:cs typeface="Cambria" panose="02040503050406030204" pitchFamily="18" charset="0"/>
                      </a:endParaRPr>
                    </a:p>
                  </a:txBody>
                  <a:tcPr marL="0" marR="73025" marT="16510" marB="0" anchor="ctr"/>
                </a:tc>
                <a:tc>
                  <a:txBody>
                    <a:bodyPr/>
                    <a:lstStyle/>
                    <a:p>
                      <a:pPr marL="26670" marR="0" indent="-6350" algn="ctr" defTabSz="914400" rtl="0" eaLnBrk="1" fontAlgn="auto" latinLnBrk="0" hangingPunct="1">
                        <a:lnSpc>
                          <a:spcPct val="107000"/>
                        </a:lnSpc>
                        <a:spcBef>
                          <a:spcPts val="0"/>
                        </a:spcBef>
                        <a:spcAft>
                          <a:spcPts val="0"/>
                        </a:spcAft>
                        <a:buClrTx/>
                        <a:buSzTx/>
                        <a:buFontTx/>
                        <a:buNone/>
                        <a:tabLst/>
                        <a:defRPr/>
                      </a:pPr>
                      <a:r>
                        <a:rPr lang="fr-FR" sz="1800" kern="100" dirty="0">
                          <a:solidFill>
                            <a:srgbClr val="032855"/>
                          </a:solidFill>
                          <a:effectLst/>
                        </a:rPr>
                        <a:t>150X150X32</a:t>
                      </a:r>
                      <a:endParaRPr lang="fr-FR" sz="1800" kern="100" dirty="0">
                        <a:solidFill>
                          <a:srgbClr val="032855"/>
                        </a:solidFill>
                        <a:effectLst/>
                        <a:latin typeface="Cambria" panose="02040503050406030204" pitchFamily="18" charset="0"/>
                        <a:ea typeface="Cambria" panose="02040503050406030204" pitchFamily="18" charset="0"/>
                        <a:cs typeface="Cambria" panose="02040503050406030204" pitchFamily="18" charset="0"/>
                      </a:endParaRPr>
                    </a:p>
                  </a:txBody>
                  <a:tcPr marL="0" marR="73025" marT="16510" marB="0" anchor="ctr"/>
                </a:tc>
                <a:tc>
                  <a:txBody>
                    <a:bodyPr/>
                    <a:lstStyle/>
                    <a:p>
                      <a:pPr marL="120650" indent="-6350" algn="ctr">
                        <a:lnSpc>
                          <a:spcPct val="107000"/>
                        </a:lnSpc>
                        <a:spcAft>
                          <a:spcPts val="0"/>
                        </a:spcAft>
                      </a:pPr>
                      <a:r>
                        <a:rPr lang="fr-FR" sz="1800" kern="100" dirty="0">
                          <a:solidFill>
                            <a:srgbClr val="032855"/>
                          </a:solidFill>
                          <a:effectLst/>
                        </a:rPr>
                        <a:t>2X2</a:t>
                      </a:r>
                      <a:endParaRPr lang="fr-FR" sz="1800" kern="100" dirty="0">
                        <a:solidFill>
                          <a:srgbClr val="032855"/>
                        </a:solidFill>
                        <a:effectLst/>
                        <a:latin typeface="Cambria" panose="02040503050406030204" pitchFamily="18" charset="0"/>
                        <a:ea typeface="Cambria" panose="02040503050406030204" pitchFamily="18" charset="0"/>
                        <a:cs typeface="Cambria" panose="02040503050406030204" pitchFamily="18" charset="0"/>
                      </a:endParaRPr>
                    </a:p>
                  </a:txBody>
                  <a:tcPr marL="0" marR="73025" marT="16510" marB="0" anchor="ctr"/>
                </a:tc>
                <a:tc>
                  <a:txBody>
                    <a:bodyPr/>
                    <a:lstStyle/>
                    <a:p>
                      <a:pPr marL="110490" indent="-6350" algn="ctr">
                        <a:lnSpc>
                          <a:spcPct val="107000"/>
                        </a:lnSpc>
                        <a:spcAft>
                          <a:spcPts val="0"/>
                        </a:spcAft>
                      </a:pPr>
                      <a:r>
                        <a:rPr lang="fr-FR" sz="1800" kern="100" dirty="0">
                          <a:solidFill>
                            <a:srgbClr val="032855"/>
                          </a:solidFill>
                          <a:effectLst/>
                        </a:rPr>
                        <a:t>2</a:t>
                      </a:r>
                      <a:endParaRPr lang="fr-FR" sz="1800" kern="100" dirty="0">
                        <a:solidFill>
                          <a:srgbClr val="032855"/>
                        </a:solidFill>
                        <a:effectLst/>
                        <a:latin typeface="Cambria" panose="02040503050406030204" pitchFamily="18" charset="0"/>
                        <a:ea typeface="Cambria" panose="02040503050406030204" pitchFamily="18" charset="0"/>
                        <a:cs typeface="Cambria" panose="02040503050406030204" pitchFamily="18" charset="0"/>
                      </a:endParaRPr>
                    </a:p>
                  </a:txBody>
                  <a:tcPr marL="0" marR="73025" marT="16510" marB="0" anchor="ctr"/>
                </a:tc>
                <a:tc>
                  <a:txBody>
                    <a:bodyPr/>
                    <a:lstStyle/>
                    <a:p>
                      <a:pPr marL="210820" indent="-6350" algn="ctr">
                        <a:lnSpc>
                          <a:spcPct val="107000"/>
                        </a:lnSpc>
                        <a:spcAft>
                          <a:spcPts val="0"/>
                        </a:spcAft>
                      </a:pPr>
                      <a:r>
                        <a:rPr lang="fr-FR" sz="1800" kern="100" dirty="0">
                          <a:solidFill>
                            <a:srgbClr val="032855"/>
                          </a:solidFill>
                          <a:effectLst/>
                        </a:rPr>
                        <a:t>-</a:t>
                      </a:r>
                      <a:endParaRPr lang="fr-FR" sz="1800" kern="100" dirty="0">
                        <a:solidFill>
                          <a:srgbClr val="032855"/>
                        </a:solidFill>
                        <a:effectLst/>
                        <a:latin typeface="Cambria" panose="02040503050406030204" pitchFamily="18" charset="0"/>
                        <a:ea typeface="Cambria" panose="02040503050406030204" pitchFamily="18" charset="0"/>
                        <a:cs typeface="Cambria" panose="02040503050406030204" pitchFamily="18" charset="0"/>
                      </a:endParaRPr>
                    </a:p>
                  </a:txBody>
                  <a:tcPr marL="0" marR="73025" marT="16510" marB="0" anchor="ctr"/>
                </a:tc>
                <a:tc>
                  <a:txBody>
                    <a:bodyPr/>
                    <a:lstStyle/>
                    <a:p>
                      <a:pPr marL="142240" indent="-6350" algn="ctr">
                        <a:lnSpc>
                          <a:spcPct val="107000"/>
                        </a:lnSpc>
                        <a:spcAft>
                          <a:spcPts val="0"/>
                        </a:spcAft>
                      </a:pPr>
                      <a:r>
                        <a:rPr lang="fr-FR" sz="1800" kern="100" dirty="0">
                          <a:solidFill>
                            <a:srgbClr val="032855"/>
                          </a:solidFill>
                          <a:effectLst/>
                        </a:rPr>
                        <a:t>-</a:t>
                      </a:r>
                      <a:endParaRPr lang="fr-FR" sz="1800" kern="100" dirty="0">
                        <a:solidFill>
                          <a:srgbClr val="032855"/>
                        </a:solidFill>
                        <a:effectLst/>
                        <a:latin typeface="Cambria" panose="02040503050406030204" pitchFamily="18" charset="0"/>
                        <a:ea typeface="Cambria" panose="02040503050406030204" pitchFamily="18" charset="0"/>
                        <a:cs typeface="Cambria" panose="02040503050406030204" pitchFamily="18" charset="0"/>
                      </a:endParaRPr>
                    </a:p>
                  </a:txBody>
                  <a:tcPr marL="0" marR="73025" marT="16510" marB="0" anchor="ctr"/>
                </a:tc>
                <a:extLst>
                  <a:ext uri="{0D108BD9-81ED-4DB2-BD59-A6C34878D82A}">
                    <a16:rowId xmlns:a16="http://schemas.microsoft.com/office/drawing/2014/main" val="10002"/>
                  </a:ext>
                </a:extLst>
              </a:tr>
              <a:tr h="337824">
                <a:tc rowSpan="2">
                  <a:txBody>
                    <a:bodyPr/>
                    <a:lstStyle/>
                    <a:p>
                      <a:pPr marL="292100" indent="-6350" algn="ctr">
                        <a:lnSpc>
                          <a:spcPct val="107000"/>
                        </a:lnSpc>
                        <a:spcAft>
                          <a:spcPts val="0"/>
                        </a:spcAft>
                      </a:pPr>
                      <a:r>
                        <a:rPr lang="fr-FR" sz="1800" kern="100" dirty="0">
                          <a:solidFill>
                            <a:srgbClr val="032855"/>
                          </a:solidFill>
                          <a:effectLst/>
                        </a:rPr>
                        <a:t>Conv2</a:t>
                      </a:r>
                      <a:endParaRPr lang="fr-FR" sz="1800" kern="100" dirty="0">
                        <a:solidFill>
                          <a:srgbClr val="032855"/>
                        </a:solidFill>
                        <a:effectLst/>
                        <a:latin typeface="Cambria" panose="02040503050406030204" pitchFamily="18" charset="0"/>
                        <a:ea typeface="Cambria" panose="02040503050406030204" pitchFamily="18" charset="0"/>
                        <a:cs typeface="Cambria" panose="02040503050406030204" pitchFamily="18" charset="0"/>
                      </a:endParaRPr>
                    </a:p>
                  </a:txBody>
                  <a:tcPr marL="0" marR="73025" marT="16510" marB="0" anchor="ctr">
                    <a:solidFill>
                      <a:schemeClr val="bg1">
                        <a:alpha val="20000"/>
                      </a:schemeClr>
                    </a:solidFill>
                  </a:tcPr>
                </a:tc>
                <a:tc>
                  <a:txBody>
                    <a:bodyPr/>
                    <a:lstStyle/>
                    <a:p>
                      <a:pPr marL="60325" indent="-6350" algn="ctr">
                        <a:lnSpc>
                          <a:spcPct val="107000"/>
                        </a:lnSpc>
                        <a:spcAft>
                          <a:spcPts val="0"/>
                        </a:spcAft>
                      </a:pPr>
                      <a:r>
                        <a:rPr lang="fr-FR" sz="1800" kern="100" dirty="0">
                          <a:solidFill>
                            <a:srgbClr val="032855"/>
                          </a:solidFill>
                          <a:effectLst/>
                        </a:rPr>
                        <a:t>Conv2 </a:t>
                      </a:r>
                      <a:endParaRPr lang="fr-FR" sz="1800" kern="100" dirty="0">
                        <a:solidFill>
                          <a:srgbClr val="032855"/>
                        </a:solidFill>
                        <a:effectLst/>
                        <a:latin typeface="Cambria" panose="02040503050406030204" pitchFamily="18" charset="0"/>
                        <a:ea typeface="Cambria" panose="02040503050406030204" pitchFamily="18" charset="0"/>
                        <a:cs typeface="Cambria" panose="02040503050406030204" pitchFamily="18" charset="0"/>
                      </a:endParaRPr>
                    </a:p>
                  </a:txBody>
                  <a:tcPr marL="0" marR="73025" marT="16510" marB="0" anchor="ctr"/>
                </a:tc>
                <a:tc>
                  <a:txBody>
                    <a:bodyPr/>
                    <a:lstStyle/>
                    <a:p>
                      <a:pPr marL="26670" indent="-6350" algn="ctr">
                        <a:lnSpc>
                          <a:spcPct val="107000"/>
                        </a:lnSpc>
                        <a:spcAft>
                          <a:spcPts val="0"/>
                        </a:spcAft>
                      </a:pPr>
                      <a:r>
                        <a:rPr lang="fr-FR" sz="1800" kern="100" dirty="0">
                          <a:solidFill>
                            <a:srgbClr val="032855"/>
                          </a:solidFill>
                          <a:effectLst/>
                        </a:rPr>
                        <a:t>75X75X32</a:t>
                      </a:r>
                      <a:endParaRPr lang="fr-FR" sz="1800" kern="100" dirty="0">
                        <a:solidFill>
                          <a:srgbClr val="032855"/>
                        </a:solidFill>
                        <a:effectLst/>
                        <a:latin typeface="Cambria" panose="02040503050406030204" pitchFamily="18" charset="0"/>
                        <a:ea typeface="Cambria" panose="02040503050406030204" pitchFamily="18" charset="0"/>
                        <a:cs typeface="Cambria" panose="02040503050406030204" pitchFamily="18" charset="0"/>
                      </a:endParaRPr>
                    </a:p>
                  </a:txBody>
                  <a:tcPr marL="0" marR="73025" marT="16510" marB="0" anchor="ctr"/>
                </a:tc>
                <a:tc>
                  <a:txBody>
                    <a:bodyPr/>
                    <a:lstStyle/>
                    <a:p>
                      <a:pPr marL="6350" indent="-6350" algn="ctr">
                        <a:lnSpc>
                          <a:spcPct val="107000"/>
                        </a:lnSpc>
                        <a:spcAft>
                          <a:spcPts val="0"/>
                        </a:spcAft>
                      </a:pPr>
                      <a:r>
                        <a:rPr lang="fr-FR" sz="1800" kern="100" dirty="0">
                          <a:solidFill>
                            <a:srgbClr val="032855"/>
                          </a:solidFill>
                          <a:effectLst/>
                        </a:rPr>
                        <a:t>5X5X64</a:t>
                      </a:r>
                      <a:endParaRPr lang="fr-FR" sz="1800" kern="100" dirty="0">
                        <a:solidFill>
                          <a:srgbClr val="032855"/>
                        </a:solidFill>
                        <a:effectLst/>
                        <a:latin typeface="Cambria" panose="02040503050406030204" pitchFamily="18" charset="0"/>
                        <a:ea typeface="Cambria" panose="02040503050406030204" pitchFamily="18" charset="0"/>
                        <a:cs typeface="Cambria" panose="02040503050406030204" pitchFamily="18" charset="0"/>
                      </a:endParaRPr>
                    </a:p>
                  </a:txBody>
                  <a:tcPr marL="0" marR="73025" marT="16510" marB="0" anchor="ctr"/>
                </a:tc>
                <a:tc>
                  <a:txBody>
                    <a:bodyPr/>
                    <a:lstStyle/>
                    <a:p>
                      <a:pPr marL="110490" indent="-6350" algn="ctr">
                        <a:lnSpc>
                          <a:spcPct val="107000"/>
                        </a:lnSpc>
                        <a:spcAft>
                          <a:spcPts val="0"/>
                        </a:spcAft>
                      </a:pPr>
                      <a:r>
                        <a:rPr lang="fr-FR" sz="1800" kern="100">
                          <a:solidFill>
                            <a:srgbClr val="032855"/>
                          </a:solidFill>
                          <a:effectLst/>
                        </a:rPr>
                        <a:t>1</a:t>
                      </a:r>
                      <a:endParaRPr lang="fr-FR" sz="1800" kern="100">
                        <a:solidFill>
                          <a:srgbClr val="032855"/>
                        </a:solidFill>
                        <a:effectLst/>
                        <a:latin typeface="Cambria" panose="02040503050406030204" pitchFamily="18" charset="0"/>
                        <a:ea typeface="Cambria" panose="02040503050406030204" pitchFamily="18" charset="0"/>
                        <a:cs typeface="Cambria" panose="02040503050406030204" pitchFamily="18" charset="0"/>
                      </a:endParaRPr>
                    </a:p>
                  </a:txBody>
                  <a:tcPr marL="0" marR="73025" marT="16510" marB="0" anchor="ctr"/>
                </a:tc>
                <a:tc>
                  <a:txBody>
                    <a:bodyPr/>
                    <a:lstStyle/>
                    <a:p>
                      <a:pPr marL="101600" indent="-6350" algn="ctr">
                        <a:lnSpc>
                          <a:spcPct val="107000"/>
                        </a:lnSpc>
                        <a:spcAft>
                          <a:spcPts val="0"/>
                        </a:spcAft>
                      </a:pPr>
                      <a:r>
                        <a:rPr lang="fr-FR" sz="1800" kern="100">
                          <a:solidFill>
                            <a:srgbClr val="032855"/>
                          </a:solidFill>
                          <a:effectLst/>
                        </a:rPr>
                        <a:t>ReLu</a:t>
                      </a:r>
                      <a:endParaRPr lang="fr-FR" sz="1800" kern="100">
                        <a:solidFill>
                          <a:srgbClr val="032855"/>
                        </a:solidFill>
                        <a:effectLst/>
                        <a:latin typeface="Cambria" panose="02040503050406030204" pitchFamily="18" charset="0"/>
                        <a:ea typeface="Cambria" panose="02040503050406030204" pitchFamily="18" charset="0"/>
                        <a:cs typeface="Cambria" panose="02040503050406030204" pitchFamily="18" charset="0"/>
                      </a:endParaRPr>
                    </a:p>
                  </a:txBody>
                  <a:tcPr marL="0" marR="73025" marT="16510" marB="0" anchor="ctr"/>
                </a:tc>
                <a:tc>
                  <a:txBody>
                    <a:bodyPr/>
                    <a:lstStyle/>
                    <a:p>
                      <a:pPr marL="142240" indent="-6350" algn="ctr">
                        <a:lnSpc>
                          <a:spcPct val="107000"/>
                        </a:lnSpc>
                        <a:spcAft>
                          <a:spcPts val="0"/>
                        </a:spcAft>
                      </a:pPr>
                      <a:r>
                        <a:rPr lang="fr-FR" sz="1800" kern="100">
                          <a:solidFill>
                            <a:srgbClr val="032855"/>
                          </a:solidFill>
                          <a:effectLst/>
                        </a:rPr>
                        <a:t>-</a:t>
                      </a:r>
                      <a:endParaRPr lang="fr-FR" sz="1800" kern="100">
                        <a:solidFill>
                          <a:srgbClr val="032855"/>
                        </a:solidFill>
                        <a:effectLst/>
                        <a:latin typeface="Cambria" panose="02040503050406030204" pitchFamily="18" charset="0"/>
                        <a:ea typeface="Cambria" panose="02040503050406030204" pitchFamily="18" charset="0"/>
                        <a:cs typeface="Cambria" panose="02040503050406030204" pitchFamily="18" charset="0"/>
                      </a:endParaRPr>
                    </a:p>
                  </a:txBody>
                  <a:tcPr marL="0" marR="73025" marT="16510" marB="0" anchor="ctr"/>
                </a:tc>
                <a:extLst>
                  <a:ext uri="{0D108BD9-81ED-4DB2-BD59-A6C34878D82A}">
                    <a16:rowId xmlns:a16="http://schemas.microsoft.com/office/drawing/2014/main" val="10003"/>
                  </a:ext>
                </a:extLst>
              </a:tr>
              <a:tr h="362628">
                <a:tc vMerge="1">
                  <a:txBody>
                    <a:bodyPr/>
                    <a:lstStyle/>
                    <a:p>
                      <a:pPr marL="292100" indent="-6350" algn="ctr">
                        <a:lnSpc>
                          <a:spcPct val="107000"/>
                        </a:lnSpc>
                        <a:spcAft>
                          <a:spcPts val="0"/>
                        </a:spcAft>
                      </a:pPr>
                      <a:endParaRPr lang="fr-FR" sz="1400" kern="100" dirty="0">
                        <a:solidFill>
                          <a:srgbClr val="000000"/>
                        </a:solidFill>
                        <a:effectLst/>
                        <a:latin typeface="Cambria" panose="02040503050406030204" pitchFamily="18" charset="0"/>
                        <a:ea typeface="Cambria" panose="02040503050406030204" pitchFamily="18" charset="0"/>
                        <a:cs typeface="Cambria" panose="02040503050406030204" pitchFamily="18" charset="0"/>
                      </a:endParaRPr>
                    </a:p>
                  </a:txBody>
                  <a:tcPr marL="0" marR="73025" marT="16510" marB="0" anchor="ctr"/>
                </a:tc>
                <a:tc>
                  <a:txBody>
                    <a:bodyPr/>
                    <a:lstStyle/>
                    <a:p>
                      <a:pPr marL="6350" indent="-6350" algn="ctr">
                        <a:lnSpc>
                          <a:spcPct val="107000"/>
                        </a:lnSpc>
                        <a:spcAft>
                          <a:spcPts val="0"/>
                        </a:spcAft>
                      </a:pPr>
                      <a:r>
                        <a:rPr lang="fr-FR" sz="1800" kern="100" dirty="0">
                          <a:solidFill>
                            <a:srgbClr val="032855"/>
                          </a:solidFill>
                          <a:effectLst/>
                        </a:rPr>
                        <a:t>Max Pool2</a:t>
                      </a:r>
                      <a:endParaRPr lang="fr-FR" sz="1800" kern="100" dirty="0">
                        <a:solidFill>
                          <a:srgbClr val="032855"/>
                        </a:solidFill>
                        <a:effectLst/>
                        <a:latin typeface="Cambria" panose="02040503050406030204" pitchFamily="18" charset="0"/>
                        <a:ea typeface="Cambria" panose="02040503050406030204" pitchFamily="18" charset="0"/>
                        <a:cs typeface="Cambria" panose="02040503050406030204" pitchFamily="18" charset="0"/>
                      </a:endParaRPr>
                    </a:p>
                  </a:txBody>
                  <a:tcPr marL="0" marR="73025" marT="16510" marB="0" anchor="ctr"/>
                </a:tc>
                <a:tc>
                  <a:txBody>
                    <a:bodyPr/>
                    <a:lstStyle/>
                    <a:p>
                      <a:pPr marL="26670" indent="-6350" algn="ctr">
                        <a:lnSpc>
                          <a:spcPct val="107000"/>
                        </a:lnSpc>
                        <a:spcAft>
                          <a:spcPts val="0"/>
                        </a:spcAft>
                      </a:pPr>
                      <a:r>
                        <a:rPr lang="fr-FR" sz="1800" kern="100" dirty="0">
                          <a:solidFill>
                            <a:srgbClr val="032855"/>
                          </a:solidFill>
                          <a:effectLst/>
                        </a:rPr>
                        <a:t>75X75X64</a:t>
                      </a:r>
                      <a:endParaRPr lang="fr-FR" sz="1800" kern="100" dirty="0">
                        <a:solidFill>
                          <a:srgbClr val="032855"/>
                        </a:solidFill>
                        <a:effectLst/>
                        <a:latin typeface="Cambria" panose="02040503050406030204" pitchFamily="18" charset="0"/>
                        <a:ea typeface="Cambria" panose="02040503050406030204" pitchFamily="18" charset="0"/>
                        <a:cs typeface="Cambria" panose="02040503050406030204" pitchFamily="18" charset="0"/>
                      </a:endParaRPr>
                    </a:p>
                  </a:txBody>
                  <a:tcPr marL="0" marR="73025" marT="16510" marB="0" anchor="ctr"/>
                </a:tc>
                <a:tc>
                  <a:txBody>
                    <a:bodyPr/>
                    <a:lstStyle/>
                    <a:p>
                      <a:pPr marL="120650" indent="-6350" algn="ctr">
                        <a:lnSpc>
                          <a:spcPct val="107000"/>
                        </a:lnSpc>
                        <a:spcAft>
                          <a:spcPts val="0"/>
                        </a:spcAft>
                      </a:pPr>
                      <a:r>
                        <a:rPr lang="fr-FR" sz="1800" kern="100" dirty="0">
                          <a:solidFill>
                            <a:srgbClr val="032855"/>
                          </a:solidFill>
                          <a:effectLst/>
                        </a:rPr>
                        <a:t>2X2</a:t>
                      </a:r>
                      <a:endParaRPr lang="fr-FR" sz="1800" kern="100" dirty="0">
                        <a:solidFill>
                          <a:srgbClr val="032855"/>
                        </a:solidFill>
                        <a:effectLst/>
                        <a:latin typeface="Cambria" panose="02040503050406030204" pitchFamily="18" charset="0"/>
                        <a:ea typeface="Cambria" panose="02040503050406030204" pitchFamily="18" charset="0"/>
                        <a:cs typeface="Cambria" panose="02040503050406030204" pitchFamily="18" charset="0"/>
                      </a:endParaRPr>
                    </a:p>
                  </a:txBody>
                  <a:tcPr marL="0" marR="73025" marT="16510" marB="0" anchor="ctr"/>
                </a:tc>
                <a:tc>
                  <a:txBody>
                    <a:bodyPr/>
                    <a:lstStyle/>
                    <a:p>
                      <a:pPr marL="110490" indent="-6350" algn="ctr">
                        <a:lnSpc>
                          <a:spcPct val="107000"/>
                        </a:lnSpc>
                        <a:spcAft>
                          <a:spcPts val="0"/>
                        </a:spcAft>
                      </a:pPr>
                      <a:r>
                        <a:rPr lang="fr-FR" sz="1800" kern="100" dirty="0">
                          <a:solidFill>
                            <a:srgbClr val="032855"/>
                          </a:solidFill>
                          <a:effectLst/>
                        </a:rPr>
                        <a:t>2</a:t>
                      </a:r>
                      <a:endParaRPr lang="fr-FR" sz="1800" kern="100" dirty="0">
                        <a:solidFill>
                          <a:srgbClr val="032855"/>
                        </a:solidFill>
                        <a:effectLst/>
                        <a:latin typeface="Cambria" panose="02040503050406030204" pitchFamily="18" charset="0"/>
                        <a:ea typeface="Cambria" panose="02040503050406030204" pitchFamily="18" charset="0"/>
                        <a:cs typeface="Cambria" panose="02040503050406030204" pitchFamily="18" charset="0"/>
                      </a:endParaRPr>
                    </a:p>
                  </a:txBody>
                  <a:tcPr marL="0" marR="73025" marT="16510" marB="0" anchor="ctr"/>
                </a:tc>
                <a:tc>
                  <a:txBody>
                    <a:bodyPr/>
                    <a:lstStyle/>
                    <a:p>
                      <a:pPr marL="210820" indent="-6350" algn="ctr">
                        <a:lnSpc>
                          <a:spcPct val="107000"/>
                        </a:lnSpc>
                        <a:spcAft>
                          <a:spcPts val="0"/>
                        </a:spcAft>
                      </a:pPr>
                      <a:r>
                        <a:rPr lang="fr-FR" sz="1800" kern="100" dirty="0">
                          <a:solidFill>
                            <a:srgbClr val="032855"/>
                          </a:solidFill>
                          <a:effectLst/>
                        </a:rPr>
                        <a:t>-</a:t>
                      </a:r>
                      <a:endParaRPr lang="fr-FR" sz="1800" kern="100" dirty="0">
                        <a:solidFill>
                          <a:srgbClr val="032855"/>
                        </a:solidFill>
                        <a:effectLst/>
                        <a:latin typeface="Cambria" panose="02040503050406030204" pitchFamily="18" charset="0"/>
                        <a:ea typeface="Cambria" panose="02040503050406030204" pitchFamily="18" charset="0"/>
                        <a:cs typeface="Cambria" panose="02040503050406030204" pitchFamily="18" charset="0"/>
                      </a:endParaRPr>
                    </a:p>
                  </a:txBody>
                  <a:tcPr marL="0" marR="73025" marT="16510" marB="0" anchor="ctr"/>
                </a:tc>
                <a:tc>
                  <a:txBody>
                    <a:bodyPr/>
                    <a:lstStyle/>
                    <a:p>
                      <a:pPr marL="142240" indent="-6350" algn="ctr">
                        <a:lnSpc>
                          <a:spcPct val="107000"/>
                        </a:lnSpc>
                        <a:spcAft>
                          <a:spcPts val="0"/>
                        </a:spcAft>
                      </a:pPr>
                      <a:r>
                        <a:rPr lang="fr-FR" sz="1800" kern="100" dirty="0">
                          <a:solidFill>
                            <a:srgbClr val="032855"/>
                          </a:solidFill>
                          <a:effectLst/>
                        </a:rPr>
                        <a:t>-</a:t>
                      </a:r>
                      <a:endParaRPr lang="fr-FR" sz="1800" kern="100" dirty="0">
                        <a:solidFill>
                          <a:srgbClr val="032855"/>
                        </a:solidFill>
                        <a:effectLst/>
                        <a:latin typeface="Cambria" panose="02040503050406030204" pitchFamily="18" charset="0"/>
                        <a:ea typeface="Cambria" panose="02040503050406030204" pitchFamily="18" charset="0"/>
                        <a:cs typeface="Cambria" panose="02040503050406030204" pitchFamily="18" charset="0"/>
                      </a:endParaRPr>
                    </a:p>
                  </a:txBody>
                  <a:tcPr marL="0" marR="73025" marT="16510" marB="0" anchor="ctr"/>
                </a:tc>
                <a:extLst>
                  <a:ext uri="{0D108BD9-81ED-4DB2-BD59-A6C34878D82A}">
                    <a16:rowId xmlns:a16="http://schemas.microsoft.com/office/drawing/2014/main" val="10004"/>
                  </a:ext>
                </a:extLst>
              </a:tr>
              <a:tr h="337824">
                <a:tc rowSpan="2">
                  <a:txBody>
                    <a:bodyPr/>
                    <a:lstStyle/>
                    <a:p>
                      <a:pPr marL="292100" indent="-6350" algn="ctr">
                        <a:lnSpc>
                          <a:spcPct val="107000"/>
                        </a:lnSpc>
                        <a:spcAft>
                          <a:spcPts val="0"/>
                        </a:spcAft>
                      </a:pPr>
                      <a:r>
                        <a:rPr lang="fr-FR" sz="1800" kern="100" dirty="0">
                          <a:solidFill>
                            <a:srgbClr val="032855"/>
                          </a:solidFill>
                          <a:effectLst/>
                        </a:rPr>
                        <a:t>Conv3</a:t>
                      </a:r>
                      <a:endParaRPr lang="fr-FR" sz="1800" kern="100" dirty="0">
                        <a:solidFill>
                          <a:srgbClr val="032855"/>
                        </a:solidFill>
                        <a:effectLst/>
                        <a:latin typeface="Cambria" panose="02040503050406030204" pitchFamily="18" charset="0"/>
                        <a:ea typeface="Cambria" panose="02040503050406030204" pitchFamily="18" charset="0"/>
                        <a:cs typeface="Cambria" panose="02040503050406030204" pitchFamily="18" charset="0"/>
                      </a:endParaRPr>
                    </a:p>
                  </a:txBody>
                  <a:tcPr marL="0" marR="73025" marT="16510" marB="0" anchor="ctr"/>
                </a:tc>
                <a:tc>
                  <a:txBody>
                    <a:bodyPr/>
                    <a:lstStyle/>
                    <a:p>
                      <a:pPr marL="60325" indent="-6350" algn="ctr">
                        <a:lnSpc>
                          <a:spcPct val="107000"/>
                        </a:lnSpc>
                        <a:spcAft>
                          <a:spcPts val="0"/>
                        </a:spcAft>
                      </a:pPr>
                      <a:r>
                        <a:rPr lang="fr-FR" sz="1800" kern="100" dirty="0">
                          <a:solidFill>
                            <a:srgbClr val="032855"/>
                          </a:solidFill>
                          <a:effectLst/>
                        </a:rPr>
                        <a:t>Conv3 </a:t>
                      </a:r>
                      <a:endParaRPr lang="fr-FR" sz="1800" kern="100" dirty="0">
                        <a:solidFill>
                          <a:srgbClr val="032855"/>
                        </a:solidFill>
                        <a:effectLst/>
                        <a:latin typeface="Cambria" panose="02040503050406030204" pitchFamily="18" charset="0"/>
                        <a:ea typeface="Cambria" panose="02040503050406030204" pitchFamily="18" charset="0"/>
                        <a:cs typeface="Cambria" panose="02040503050406030204" pitchFamily="18" charset="0"/>
                      </a:endParaRPr>
                    </a:p>
                  </a:txBody>
                  <a:tcPr marL="0" marR="73025" marT="16510" marB="0" anchor="ctr"/>
                </a:tc>
                <a:tc>
                  <a:txBody>
                    <a:bodyPr/>
                    <a:lstStyle/>
                    <a:p>
                      <a:pPr marL="53975" indent="-6350" algn="ctr">
                        <a:lnSpc>
                          <a:spcPct val="107000"/>
                        </a:lnSpc>
                        <a:spcAft>
                          <a:spcPts val="0"/>
                        </a:spcAft>
                      </a:pPr>
                      <a:r>
                        <a:rPr lang="fr-FR" sz="1800" kern="100" dirty="0">
                          <a:solidFill>
                            <a:srgbClr val="032855"/>
                          </a:solidFill>
                          <a:effectLst/>
                        </a:rPr>
                        <a:t>37X37X64</a:t>
                      </a:r>
                      <a:endParaRPr lang="fr-FR" sz="1800" kern="100" dirty="0">
                        <a:solidFill>
                          <a:srgbClr val="032855"/>
                        </a:solidFill>
                        <a:effectLst/>
                        <a:latin typeface="Cambria" panose="02040503050406030204" pitchFamily="18" charset="0"/>
                        <a:ea typeface="Cambria" panose="02040503050406030204" pitchFamily="18" charset="0"/>
                        <a:cs typeface="Cambria" panose="02040503050406030204" pitchFamily="18" charset="0"/>
                      </a:endParaRPr>
                    </a:p>
                  </a:txBody>
                  <a:tcPr marL="0" marR="73025" marT="16510" marB="0" anchor="ctr"/>
                </a:tc>
                <a:tc>
                  <a:txBody>
                    <a:bodyPr/>
                    <a:lstStyle/>
                    <a:p>
                      <a:pPr marL="6350" indent="-6350" algn="ctr">
                        <a:lnSpc>
                          <a:spcPct val="107000"/>
                        </a:lnSpc>
                        <a:spcAft>
                          <a:spcPts val="0"/>
                        </a:spcAft>
                      </a:pPr>
                      <a:r>
                        <a:rPr lang="fr-FR" sz="1800" kern="100" dirty="0">
                          <a:solidFill>
                            <a:srgbClr val="032855"/>
                          </a:solidFill>
                          <a:effectLst/>
                        </a:rPr>
                        <a:t>3X3X128</a:t>
                      </a:r>
                      <a:endParaRPr lang="fr-FR" sz="1800" kern="100" dirty="0">
                        <a:solidFill>
                          <a:srgbClr val="032855"/>
                        </a:solidFill>
                        <a:effectLst/>
                        <a:latin typeface="Cambria" panose="02040503050406030204" pitchFamily="18" charset="0"/>
                        <a:ea typeface="Cambria" panose="02040503050406030204" pitchFamily="18" charset="0"/>
                        <a:cs typeface="Cambria" panose="02040503050406030204" pitchFamily="18" charset="0"/>
                      </a:endParaRPr>
                    </a:p>
                  </a:txBody>
                  <a:tcPr marL="0" marR="73025" marT="16510" marB="0" anchor="ctr"/>
                </a:tc>
                <a:tc>
                  <a:txBody>
                    <a:bodyPr/>
                    <a:lstStyle/>
                    <a:p>
                      <a:pPr marL="110490" indent="-6350" algn="ctr">
                        <a:lnSpc>
                          <a:spcPct val="107000"/>
                        </a:lnSpc>
                        <a:spcAft>
                          <a:spcPts val="0"/>
                        </a:spcAft>
                      </a:pPr>
                      <a:r>
                        <a:rPr lang="fr-FR" sz="1800" kern="100">
                          <a:solidFill>
                            <a:srgbClr val="032855"/>
                          </a:solidFill>
                          <a:effectLst/>
                        </a:rPr>
                        <a:t>1</a:t>
                      </a:r>
                      <a:endParaRPr lang="fr-FR" sz="1800" kern="100">
                        <a:solidFill>
                          <a:srgbClr val="032855"/>
                        </a:solidFill>
                        <a:effectLst/>
                        <a:latin typeface="Cambria" panose="02040503050406030204" pitchFamily="18" charset="0"/>
                        <a:ea typeface="Cambria" panose="02040503050406030204" pitchFamily="18" charset="0"/>
                        <a:cs typeface="Cambria" panose="02040503050406030204" pitchFamily="18" charset="0"/>
                      </a:endParaRPr>
                    </a:p>
                  </a:txBody>
                  <a:tcPr marL="0" marR="73025" marT="16510" marB="0" anchor="ctr"/>
                </a:tc>
                <a:tc>
                  <a:txBody>
                    <a:bodyPr/>
                    <a:lstStyle/>
                    <a:p>
                      <a:pPr marL="101600" indent="-6350" algn="ctr">
                        <a:lnSpc>
                          <a:spcPct val="107000"/>
                        </a:lnSpc>
                        <a:spcAft>
                          <a:spcPts val="0"/>
                        </a:spcAft>
                      </a:pPr>
                      <a:r>
                        <a:rPr lang="fr-FR" sz="1800" kern="100">
                          <a:solidFill>
                            <a:srgbClr val="032855"/>
                          </a:solidFill>
                          <a:effectLst/>
                        </a:rPr>
                        <a:t>ReLu</a:t>
                      </a:r>
                      <a:endParaRPr lang="fr-FR" sz="1800" kern="100">
                        <a:solidFill>
                          <a:srgbClr val="032855"/>
                        </a:solidFill>
                        <a:effectLst/>
                        <a:latin typeface="Cambria" panose="02040503050406030204" pitchFamily="18" charset="0"/>
                        <a:ea typeface="Cambria" panose="02040503050406030204" pitchFamily="18" charset="0"/>
                        <a:cs typeface="Cambria" panose="02040503050406030204" pitchFamily="18" charset="0"/>
                      </a:endParaRPr>
                    </a:p>
                  </a:txBody>
                  <a:tcPr marL="0" marR="73025" marT="16510" marB="0" anchor="ctr"/>
                </a:tc>
                <a:tc>
                  <a:txBody>
                    <a:bodyPr/>
                    <a:lstStyle/>
                    <a:p>
                      <a:pPr marL="142240" indent="-6350" algn="ctr">
                        <a:lnSpc>
                          <a:spcPct val="107000"/>
                        </a:lnSpc>
                        <a:spcAft>
                          <a:spcPts val="0"/>
                        </a:spcAft>
                      </a:pPr>
                      <a:r>
                        <a:rPr lang="fr-FR" sz="1800" kern="100" dirty="0">
                          <a:solidFill>
                            <a:srgbClr val="032855"/>
                          </a:solidFill>
                          <a:effectLst/>
                        </a:rPr>
                        <a:t>-</a:t>
                      </a:r>
                      <a:endParaRPr lang="fr-FR" sz="1800" kern="100" dirty="0">
                        <a:solidFill>
                          <a:srgbClr val="032855"/>
                        </a:solidFill>
                        <a:effectLst/>
                        <a:latin typeface="Cambria" panose="02040503050406030204" pitchFamily="18" charset="0"/>
                        <a:ea typeface="Cambria" panose="02040503050406030204" pitchFamily="18" charset="0"/>
                        <a:cs typeface="Cambria" panose="02040503050406030204" pitchFamily="18" charset="0"/>
                      </a:endParaRPr>
                    </a:p>
                  </a:txBody>
                  <a:tcPr marL="0" marR="73025" marT="16510" marB="0" anchor="ctr"/>
                </a:tc>
                <a:extLst>
                  <a:ext uri="{0D108BD9-81ED-4DB2-BD59-A6C34878D82A}">
                    <a16:rowId xmlns:a16="http://schemas.microsoft.com/office/drawing/2014/main" val="10005"/>
                  </a:ext>
                </a:extLst>
              </a:tr>
              <a:tr h="362628">
                <a:tc vMerge="1">
                  <a:txBody>
                    <a:bodyPr/>
                    <a:lstStyle/>
                    <a:p>
                      <a:pPr marL="292100" indent="-6350" algn="ctr">
                        <a:lnSpc>
                          <a:spcPct val="107000"/>
                        </a:lnSpc>
                        <a:spcAft>
                          <a:spcPts val="0"/>
                        </a:spcAft>
                      </a:pPr>
                      <a:endParaRPr lang="fr-FR" sz="1400" kern="100" dirty="0">
                        <a:solidFill>
                          <a:srgbClr val="000000"/>
                        </a:solidFill>
                        <a:effectLst/>
                        <a:latin typeface="Cambria" panose="02040503050406030204" pitchFamily="18" charset="0"/>
                        <a:ea typeface="Cambria" panose="02040503050406030204" pitchFamily="18" charset="0"/>
                        <a:cs typeface="Cambria" panose="02040503050406030204" pitchFamily="18" charset="0"/>
                      </a:endParaRPr>
                    </a:p>
                  </a:txBody>
                  <a:tcPr marL="0" marR="73025" marT="16510" marB="0" anchor="ctr"/>
                </a:tc>
                <a:tc>
                  <a:txBody>
                    <a:bodyPr/>
                    <a:lstStyle/>
                    <a:p>
                      <a:pPr marL="6350" indent="-6350" algn="ctr">
                        <a:lnSpc>
                          <a:spcPct val="107000"/>
                        </a:lnSpc>
                        <a:spcAft>
                          <a:spcPts val="0"/>
                        </a:spcAft>
                      </a:pPr>
                      <a:r>
                        <a:rPr lang="fr-FR" sz="1800" kern="100" dirty="0">
                          <a:solidFill>
                            <a:srgbClr val="032855"/>
                          </a:solidFill>
                          <a:effectLst/>
                        </a:rPr>
                        <a:t>Max Pool3</a:t>
                      </a:r>
                      <a:endParaRPr lang="fr-FR" sz="1800" kern="100" dirty="0">
                        <a:solidFill>
                          <a:srgbClr val="032855"/>
                        </a:solidFill>
                        <a:effectLst/>
                        <a:latin typeface="Cambria" panose="02040503050406030204" pitchFamily="18" charset="0"/>
                        <a:ea typeface="Cambria" panose="02040503050406030204" pitchFamily="18" charset="0"/>
                        <a:cs typeface="Cambria" panose="02040503050406030204" pitchFamily="18" charset="0"/>
                      </a:endParaRPr>
                    </a:p>
                  </a:txBody>
                  <a:tcPr marL="0" marR="73025" marT="16510" marB="0" anchor="ctr"/>
                </a:tc>
                <a:tc>
                  <a:txBody>
                    <a:bodyPr/>
                    <a:lstStyle/>
                    <a:p>
                      <a:pPr marL="53975" indent="-6350" algn="ctr">
                        <a:lnSpc>
                          <a:spcPct val="107000"/>
                        </a:lnSpc>
                        <a:spcAft>
                          <a:spcPts val="0"/>
                        </a:spcAft>
                      </a:pPr>
                      <a:r>
                        <a:rPr lang="fr-FR" sz="1800" kern="100" dirty="0">
                          <a:solidFill>
                            <a:srgbClr val="032855"/>
                          </a:solidFill>
                          <a:effectLst/>
                        </a:rPr>
                        <a:t>37X37X128</a:t>
                      </a:r>
                      <a:endParaRPr lang="fr-FR" sz="1800" kern="100" dirty="0">
                        <a:solidFill>
                          <a:srgbClr val="032855"/>
                        </a:solidFill>
                        <a:effectLst/>
                        <a:latin typeface="Cambria" panose="02040503050406030204" pitchFamily="18" charset="0"/>
                        <a:ea typeface="Cambria" panose="02040503050406030204" pitchFamily="18" charset="0"/>
                        <a:cs typeface="Cambria" panose="02040503050406030204" pitchFamily="18" charset="0"/>
                      </a:endParaRPr>
                    </a:p>
                  </a:txBody>
                  <a:tcPr marL="0" marR="73025" marT="16510" marB="0" anchor="ctr"/>
                </a:tc>
                <a:tc>
                  <a:txBody>
                    <a:bodyPr/>
                    <a:lstStyle/>
                    <a:p>
                      <a:pPr marL="121285" indent="-6350" algn="ctr">
                        <a:lnSpc>
                          <a:spcPct val="107000"/>
                        </a:lnSpc>
                        <a:spcAft>
                          <a:spcPts val="0"/>
                        </a:spcAft>
                      </a:pPr>
                      <a:r>
                        <a:rPr lang="fr-FR" sz="1800" kern="100" dirty="0">
                          <a:solidFill>
                            <a:srgbClr val="032855"/>
                          </a:solidFill>
                          <a:effectLst/>
                        </a:rPr>
                        <a:t>2X2</a:t>
                      </a:r>
                      <a:endParaRPr lang="fr-FR" sz="1800" kern="100" dirty="0">
                        <a:solidFill>
                          <a:srgbClr val="032855"/>
                        </a:solidFill>
                        <a:effectLst/>
                        <a:latin typeface="Cambria" panose="02040503050406030204" pitchFamily="18" charset="0"/>
                        <a:ea typeface="Cambria" panose="02040503050406030204" pitchFamily="18" charset="0"/>
                        <a:cs typeface="Cambria" panose="02040503050406030204" pitchFamily="18" charset="0"/>
                      </a:endParaRPr>
                    </a:p>
                  </a:txBody>
                  <a:tcPr marL="0" marR="73025" marT="16510" marB="0" anchor="ctr"/>
                </a:tc>
                <a:tc>
                  <a:txBody>
                    <a:bodyPr/>
                    <a:lstStyle/>
                    <a:p>
                      <a:pPr marL="110490" indent="-6350" algn="ctr">
                        <a:lnSpc>
                          <a:spcPct val="107000"/>
                        </a:lnSpc>
                        <a:spcAft>
                          <a:spcPts val="0"/>
                        </a:spcAft>
                      </a:pPr>
                      <a:r>
                        <a:rPr lang="fr-FR" sz="1800" kern="100" dirty="0">
                          <a:solidFill>
                            <a:srgbClr val="032855"/>
                          </a:solidFill>
                          <a:effectLst/>
                        </a:rPr>
                        <a:t>2</a:t>
                      </a:r>
                      <a:endParaRPr lang="fr-FR" sz="1800" kern="100" dirty="0">
                        <a:solidFill>
                          <a:srgbClr val="032855"/>
                        </a:solidFill>
                        <a:effectLst/>
                        <a:latin typeface="Cambria" panose="02040503050406030204" pitchFamily="18" charset="0"/>
                        <a:ea typeface="Cambria" panose="02040503050406030204" pitchFamily="18" charset="0"/>
                        <a:cs typeface="Cambria" panose="02040503050406030204" pitchFamily="18" charset="0"/>
                      </a:endParaRPr>
                    </a:p>
                  </a:txBody>
                  <a:tcPr marL="0" marR="73025" marT="16510" marB="0" anchor="ctr"/>
                </a:tc>
                <a:tc>
                  <a:txBody>
                    <a:bodyPr/>
                    <a:lstStyle/>
                    <a:p>
                      <a:pPr marL="210820" indent="-6350" algn="ctr">
                        <a:lnSpc>
                          <a:spcPct val="107000"/>
                        </a:lnSpc>
                        <a:spcAft>
                          <a:spcPts val="0"/>
                        </a:spcAft>
                      </a:pPr>
                      <a:r>
                        <a:rPr lang="fr-FR" sz="1800" kern="100" dirty="0">
                          <a:solidFill>
                            <a:srgbClr val="032855"/>
                          </a:solidFill>
                          <a:effectLst/>
                        </a:rPr>
                        <a:t>-</a:t>
                      </a:r>
                      <a:endParaRPr lang="fr-FR" sz="1800" kern="100" dirty="0">
                        <a:solidFill>
                          <a:srgbClr val="032855"/>
                        </a:solidFill>
                        <a:effectLst/>
                        <a:latin typeface="Cambria" panose="02040503050406030204" pitchFamily="18" charset="0"/>
                        <a:ea typeface="Cambria" panose="02040503050406030204" pitchFamily="18" charset="0"/>
                        <a:cs typeface="Cambria" panose="02040503050406030204" pitchFamily="18" charset="0"/>
                      </a:endParaRPr>
                    </a:p>
                  </a:txBody>
                  <a:tcPr marL="0" marR="73025" marT="16510" marB="0" anchor="ctr"/>
                </a:tc>
                <a:tc>
                  <a:txBody>
                    <a:bodyPr/>
                    <a:lstStyle/>
                    <a:p>
                      <a:pPr marL="142240" indent="-6350" algn="ctr">
                        <a:lnSpc>
                          <a:spcPct val="107000"/>
                        </a:lnSpc>
                        <a:spcAft>
                          <a:spcPts val="0"/>
                        </a:spcAft>
                      </a:pPr>
                      <a:r>
                        <a:rPr lang="fr-FR" sz="1800" kern="100" dirty="0">
                          <a:solidFill>
                            <a:srgbClr val="032855"/>
                          </a:solidFill>
                          <a:effectLst/>
                        </a:rPr>
                        <a:t>-</a:t>
                      </a:r>
                      <a:endParaRPr lang="fr-FR" sz="1800" kern="100" dirty="0">
                        <a:solidFill>
                          <a:srgbClr val="032855"/>
                        </a:solidFill>
                        <a:effectLst/>
                        <a:latin typeface="Cambria" panose="02040503050406030204" pitchFamily="18" charset="0"/>
                        <a:ea typeface="Cambria" panose="02040503050406030204" pitchFamily="18" charset="0"/>
                        <a:cs typeface="Cambria" panose="02040503050406030204" pitchFamily="18" charset="0"/>
                      </a:endParaRPr>
                    </a:p>
                  </a:txBody>
                  <a:tcPr marL="0" marR="73025" marT="16510" marB="0" anchor="ctr"/>
                </a:tc>
                <a:extLst>
                  <a:ext uri="{0D108BD9-81ED-4DB2-BD59-A6C34878D82A}">
                    <a16:rowId xmlns:a16="http://schemas.microsoft.com/office/drawing/2014/main" val="10006"/>
                  </a:ext>
                </a:extLst>
              </a:tr>
              <a:tr h="362628">
                <a:tc>
                  <a:txBody>
                    <a:bodyPr/>
                    <a:lstStyle/>
                    <a:p>
                      <a:pPr marL="292100" indent="-6350" algn="ctr">
                        <a:lnSpc>
                          <a:spcPct val="107000"/>
                        </a:lnSpc>
                        <a:spcAft>
                          <a:spcPts val="0"/>
                        </a:spcAft>
                      </a:pPr>
                      <a:endParaRPr lang="fr-FR" sz="1800" kern="100" dirty="0">
                        <a:solidFill>
                          <a:srgbClr val="032855"/>
                        </a:solidFill>
                        <a:effectLst/>
                        <a:latin typeface="Cambria" panose="02040503050406030204" pitchFamily="18" charset="0"/>
                        <a:ea typeface="Cambria" panose="02040503050406030204" pitchFamily="18" charset="0"/>
                        <a:cs typeface="Cambria" panose="02040503050406030204" pitchFamily="18" charset="0"/>
                      </a:endParaRPr>
                    </a:p>
                  </a:txBody>
                  <a:tcPr marL="0" marR="73025" marT="16510" marB="0" anchor="ctr"/>
                </a:tc>
                <a:tc>
                  <a:txBody>
                    <a:bodyPr/>
                    <a:lstStyle/>
                    <a:p>
                      <a:pPr marL="6350" indent="-6350" algn="ctr">
                        <a:lnSpc>
                          <a:spcPct val="107000"/>
                        </a:lnSpc>
                        <a:spcAft>
                          <a:spcPts val="0"/>
                        </a:spcAft>
                      </a:pPr>
                      <a:r>
                        <a:rPr lang="fr-FR" sz="1800" kern="100" dirty="0">
                          <a:solidFill>
                            <a:srgbClr val="032855"/>
                          </a:solidFill>
                          <a:effectLst/>
                          <a:latin typeface="+mn-lt"/>
                          <a:ea typeface="+mn-ea"/>
                          <a:cs typeface="+mn-cs"/>
                        </a:rPr>
                        <a:t>Batch </a:t>
                      </a:r>
                      <a:r>
                        <a:rPr lang="fr-FR" sz="1800" kern="100" dirty="0" err="1">
                          <a:solidFill>
                            <a:srgbClr val="032855"/>
                          </a:solidFill>
                          <a:effectLst/>
                          <a:latin typeface="+mn-lt"/>
                          <a:ea typeface="+mn-ea"/>
                          <a:cs typeface="+mn-cs"/>
                        </a:rPr>
                        <a:t>Norm</a:t>
                      </a:r>
                      <a:endParaRPr lang="fr-FR" sz="1800" kern="100" dirty="0">
                        <a:solidFill>
                          <a:srgbClr val="032855"/>
                        </a:solidFill>
                        <a:effectLst/>
                        <a:latin typeface="+mn-lt"/>
                        <a:ea typeface="+mn-ea"/>
                        <a:cs typeface="+mn-cs"/>
                      </a:endParaRPr>
                    </a:p>
                  </a:txBody>
                  <a:tcPr marL="0" marR="73025" marT="16510" marB="0" anchor="ctr"/>
                </a:tc>
                <a:tc>
                  <a:txBody>
                    <a:bodyPr/>
                    <a:lstStyle/>
                    <a:p>
                      <a:pPr marL="53975" marR="0" indent="-6350" algn="ctr" defTabSz="914400" rtl="0" eaLnBrk="1" fontAlgn="auto" latinLnBrk="0" hangingPunct="1">
                        <a:lnSpc>
                          <a:spcPct val="107000"/>
                        </a:lnSpc>
                        <a:spcBef>
                          <a:spcPts val="0"/>
                        </a:spcBef>
                        <a:spcAft>
                          <a:spcPts val="0"/>
                        </a:spcAft>
                        <a:buClrTx/>
                        <a:buSzTx/>
                        <a:buFontTx/>
                        <a:buNone/>
                        <a:tabLst/>
                        <a:defRPr/>
                      </a:pPr>
                      <a:r>
                        <a:rPr lang="fr-FR" sz="1800" kern="100" dirty="0">
                          <a:solidFill>
                            <a:srgbClr val="032855"/>
                          </a:solidFill>
                          <a:effectLst/>
                        </a:rPr>
                        <a:t>18X18X128</a:t>
                      </a:r>
                      <a:endParaRPr lang="fr-FR" sz="1800" kern="100" dirty="0">
                        <a:solidFill>
                          <a:srgbClr val="032855"/>
                        </a:solidFill>
                        <a:effectLst/>
                        <a:latin typeface="+mn-lt"/>
                        <a:ea typeface="+mn-ea"/>
                        <a:cs typeface="+mn-cs"/>
                      </a:endParaRPr>
                    </a:p>
                  </a:txBody>
                  <a:tcPr marL="0" marR="73025" marT="16510" marB="0" anchor="ctr"/>
                </a:tc>
                <a:tc>
                  <a:txBody>
                    <a:bodyPr/>
                    <a:lstStyle/>
                    <a:p>
                      <a:pPr marL="121285" indent="-6350" algn="ctr">
                        <a:lnSpc>
                          <a:spcPct val="107000"/>
                        </a:lnSpc>
                        <a:spcAft>
                          <a:spcPts val="0"/>
                        </a:spcAft>
                      </a:pPr>
                      <a:r>
                        <a:rPr lang="fr-FR" sz="1800" kern="100" dirty="0">
                          <a:solidFill>
                            <a:srgbClr val="032855"/>
                          </a:solidFill>
                          <a:effectLst/>
                          <a:latin typeface="Cambria" panose="02040503050406030204" pitchFamily="18" charset="0"/>
                          <a:ea typeface="Cambria" panose="02040503050406030204" pitchFamily="18" charset="0"/>
                          <a:cs typeface="Cambria" panose="02040503050406030204" pitchFamily="18" charset="0"/>
                        </a:rPr>
                        <a:t>-</a:t>
                      </a:r>
                    </a:p>
                  </a:txBody>
                  <a:tcPr marL="0" marR="73025" marT="16510" marB="0" anchor="ctr"/>
                </a:tc>
                <a:tc>
                  <a:txBody>
                    <a:bodyPr/>
                    <a:lstStyle/>
                    <a:p>
                      <a:pPr marL="110490" indent="-6350" algn="ctr">
                        <a:lnSpc>
                          <a:spcPct val="107000"/>
                        </a:lnSpc>
                        <a:spcAft>
                          <a:spcPts val="0"/>
                        </a:spcAft>
                      </a:pPr>
                      <a:r>
                        <a:rPr lang="fr-FR" sz="1800" kern="100" dirty="0">
                          <a:solidFill>
                            <a:srgbClr val="032855"/>
                          </a:solidFill>
                          <a:effectLst/>
                          <a:latin typeface="Cambria" panose="02040503050406030204" pitchFamily="18" charset="0"/>
                          <a:ea typeface="Cambria" panose="02040503050406030204" pitchFamily="18" charset="0"/>
                          <a:cs typeface="Cambria" panose="02040503050406030204" pitchFamily="18" charset="0"/>
                        </a:rPr>
                        <a:t>-</a:t>
                      </a:r>
                    </a:p>
                  </a:txBody>
                  <a:tcPr marL="0" marR="73025" marT="16510" marB="0" anchor="ctr"/>
                </a:tc>
                <a:tc>
                  <a:txBody>
                    <a:bodyPr/>
                    <a:lstStyle/>
                    <a:p>
                      <a:pPr marL="210820" indent="-6350" algn="ctr">
                        <a:lnSpc>
                          <a:spcPct val="107000"/>
                        </a:lnSpc>
                        <a:spcAft>
                          <a:spcPts val="0"/>
                        </a:spcAft>
                      </a:pPr>
                      <a:r>
                        <a:rPr lang="fr-FR" sz="1800" kern="100" dirty="0">
                          <a:solidFill>
                            <a:srgbClr val="032855"/>
                          </a:solidFill>
                          <a:effectLst/>
                          <a:latin typeface="Cambria" panose="02040503050406030204" pitchFamily="18" charset="0"/>
                          <a:ea typeface="Cambria" panose="02040503050406030204" pitchFamily="18" charset="0"/>
                          <a:cs typeface="Cambria" panose="02040503050406030204" pitchFamily="18" charset="0"/>
                        </a:rPr>
                        <a:t>-</a:t>
                      </a:r>
                    </a:p>
                  </a:txBody>
                  <a:tcPr marL="0" marR="73025" marT="16510" marB="0" anchor="ctr"/>
                </a:tc>
                <a:tc>
                  <a:txBody>
                    <a:bodyPr/>
                    <a:lstStyle/>
                    <a:p>
                      <a:pPr marL="142240" indent="-6350" algn="ctr">
                        <a:lnSpc>
                          <a:spcPct val="107000"/>
                        </a:lnSpc>
                        <a:spcAft>
                          <a:spcPts val="0"/>
                        </a:spcAft>
                      </a:pPr>
                      <a:r>
                        <a:rPr lang="fr-FR" sz="1800" kern="100" dirty="0">
                          <a:solidFill>
                            <a:srgbClr val="032855"/>
                          </a:solidFill>
                          <a:effectLst/>
                          <a:latin typeface="Cambria" panose="02040503050406030204" pitchFamily="18" charset="0"/>
                          <a:ea typeface="Cambria" panose="02040503050406030204" pitchFamily="18" charset="0"/>
                          <a:cs typeface="Cambria" panose="02040503050406030204" pitchFamily="18" charset="0"/>
                        </a:rPr>
                        <a:t>-</a:t>
                      </a:r>
                    </a:p>
                  </a:txBody>
                  <a:tcPr marL="0" marR="73025" marT="16510" marB="0" anchor="ctr"/>
                </a:tc>
                <a:extLst>
                  <a:ext uri="{0D108BD9-81ED-4DB2-BD59-A6C34878D82A}">
                    <a16:rowId xmlns:a16="http://schemas.microsoft.com/office/drawing/2014/main" val="10012"/>
                  </a:ext>
                </a:extLst>
              </a:tr>
              <a:tr h="412232">
                <a:tc>
                  <a:txBody>
                    <a:bodyPr/>
                    <a:lstStyle/>
                    <a:p>
                      <a:pPr marL="6350" indent="-6350" algn="ctr">
                        <a:lnSpc>
                          <a:spcPct val="107000"/>
                        </a:lnSpc>
                        <a:spcAft>
                          <a:spcPts val="0"/>
                        </a:spcAft>
                      </a:pPr>
                      <a:r>
                        <a:rPr lang="fr-FR" sz="1800" kern="100" dirty="0">
                          <a:solidFill>
                            <a:srgbClr val="032855"/>
                          </a:solidFill>
                          <a:effectLst/>
                        </a:rPr>
                        <a:t> </a:t>
                      </a:r>
                      <a:endParaRPr lang="fr-FR" sz="1800" kern="100" dirty="0">
                        <a:solidFill>
                          <a:srgbClr val="032855"/>
                        </a:solidFill>
                        <a:effectLst/>
                        <a:latin typeface="Cambria" panose="02040503050406030204" pitchFamily="18" charset="0"/>
                        <a:ea typeface="Cambria" panose="02040503050406030204" pitchFamily="18" charset="0"/>
                        <a:cs typeface="Cambria" panose="02040503050406030204" pitchFamily="18" charset="0"/>
                      </a:endParaRPr>
                    </a:p>
                  </a:txBody>
                  <a:tcPr marL="0" marR="73025" marT="16510" marB="0" anchor="ctr">
                    <a:solidFill>
                      <a:schemeClr val="bg1">
                        <a:alpha val="20000"/>
                      </a:schemeClr>
                    </a:solidFill>
                  </a:tcPr>
                </a:tc>
                <a:tc>
                  <a:txBody>
                    <a:bodyPr/>
                    <a:lstStyle/>
                    <a:p>
                      <a:pPr marL="83820" indent="-6350" algn="ctr">
                        <a:lnSpc>
                          <a:spcPct val="107000"/>
                        </a:lnSpc>
                        <a:spcAft>
                          <a:spcPts val="0"/>
                        </a:spcAft>
                      </a:pPr>
                      <a:r>
                        <a:rPr lang="fr-FR" sz="1800" kern="100">
                          <a:solidFill>
                            <a:srgbClr val="032855"/>
                          </a:solidFill>
                          <a:effectLst/>
                        </a:rPr>
                        <a:t>Flatten</a:t>
                      </a:r>
                      <a:endParaRPr lang="fr-FR" sz="1800" kern="100">
                        <a:solidFill>
                          <a:srgbClr val="032855"/>
                        </a:solidFill>
                        <a:effectLst/>
                        <a:latin typeface="Cambria" panose="02040503050406030204" pitchFamily="18" charset="0"/>
                        <a:ea typeface="Cambria" panose="02040503050406030204" pitchFamily="18" charset="0"/>
                        <a:cs typeface="Cambria" panose="02040503050406030204" pitchFamily="18" charset="0"/>
                      </a:endParaRPr>
                    </a:p>
                  </a:txBody>
                  <a:tcPr marL="0" marR="73025" marT="16510" marB="0" anchor="ctr"/>
                </a:tc>
                <a:tc>
                  <a:txBody>
                    <a:bodyPr/>
                    <a:lstStyle/>
                    <a:p>
                      <a:pPr marL="53975" indent="-6350" algn="ctr">
                        <a:lnSpc>
                          <a:spcPct val="107000"/>
                        </a:lnSpc>
                        <a:spcAft>
                          <a:spcPts val="0"/>
                        </a:spcAft>
                      </a:pPr>
                      <a:r>
                        <a:rPr lang="fr-FR" sz="1800" kern="100" dirty="0">
                          <a:solidFill>
                            <a:srgbClr val="032855"/>
                          </a:solidFill>
                          <a:effectLst/>
                        </a:rPr>
                        <a:t>18X18X128</a:t>
                      </a:r>
                      <a:endParaRPr lang="fr-FR" sz="1800" kern="100" dirty="0">
                        <a:solidFill>
                          <a:srgbClr val="032855"/>
                        </a:solidFill>
                        <a:effectLst/>
                        <a:latin typeface="+mn-lt"/>
                        <a:ea typeface="+mn-ea"/>
                        <a:cs typeface="+mn-cs"/>
                      </a:endParaRPr>
                    </a:p>
                  </a:txBody>
                  <a:tcPr marL="0" marR="73025" marT="16510" marB="0" anchor="ctr"/>
                </a:tc>
                <a:tc>
                  <a:txBody>
                    <a:bodyPr/>
                    <a:lstStyle/>
                    <a:p>
                      <a:pPr marL="196850" indent="-6350" algn="ctr">
                        <a:lnSpc>
                          <a:spcPct val="107000"/>
                        </a:lnSpc>
                        <a:spcAft>
                          <a:spcPts val="0"/>
                        </a:spcAft>
                      </a:pPr>
                      <a:r>
                        <a:rPr lang="fr-FR" sz="1800" kern="100" dirty="0">
                          <a:solidFill>
                            <a:srgbClr val="032855"/>
                          </a:solidFill>
                          <a:effectLst/>
                        </a:rPr>
                        <a:t>-</a:t>
                      </a:r>
                      <a:endParaRPr lang="fr-FR" sz="1800" kern="100" dirty="0">
                        <a:solidFill>
                          <a:srgbClr val="032855"/>
                        </a:solidFill>
                        <a:effectLst/>
                        <a:latin typeface="Cambria" panose="02040503050406030204" pitchFamily="18" charset="0"/>
                        <a:ea typeface="Cambria" panose="02040503050406030204" pitchFamily="18" charset="0"/>
                        <a:cs typeface="Cambria" panose="02040503050406030204" pitchFamily="18" charset="0"/>
                      </a:endParaRPr>
                    </a:p>
                  </a:txBody>
                  <a:tcPr marL="0" marR="73025" marT="16510" marB="0" anchor="ctr"/>
                </a:tc>
                <a:tc>
                  <a:txBody>
                    <a:bodyPr/>
                    <a:lstStyle/>
                    <a:p>
                      <a:pPr marL="119380" indent="-6350" algn="ctr">
                        <a:lnSpc>
                          <a:spcPct val="107000"/>
                        </a:lnSpc>
                        <a:spcAft>
                          <a:spcPts val="0"/>
                        </a:spcAft>
                      </a:pPr>
                      <a:r>
                        <a:rPr lang="fr-FR" sz="1800" kern="100">
                          <a:solidFill>
                            <a:srgbClr val="032855"/>
                          </a:solidFill>
                          <a:effectLst/>
                        </a:rPr>
                        <a:t>-</a:t>
                      </a:r>
                      <a:endParaRPr lang="fr-FR" sz="1800" kern="100">
                        <a:solidFill>
                          <a:srgbClr val="032855"/>
                        </a:solidFill>
                        <a:effectLst/>
                        <a:latin typeface="Cambria" panose="02040503050406030204" pitchFamily="18" charset="0"/>
                        <a:ea typeface="Cambria" panose="02040503050406030204" pitchFamily="18" charset="0"/>
                        <a:cs typeface="Cambria" panose="02040503050406030204" pitchFamily="18" charset="0"/>
                      </a:endParaRPr>
                    </a:p>
                  </a:txBody>
                  <a:tcPr marL="0" marR="73025" marT="16510" marB="0" anchor="ctr"/>
                </a:tc>
                <a:tc>
                  <a:txBody>
                    <a:bodyPr/>
                    <a:lstStyle/>
                    <a:p>
                      <a:pPr marL="210820" indent="-6350" algn="ctr">
                        <a:lnSpc>
                          <a:spcPct val="107000"/>
                        </a:lnSpc>
                        <a:spcAft>
                          <a:spcPts val="0"/>
                        </a:spcAft>
                      </a:pPr>
                      <a:r>
                        <a:rPr lang="fr-FR" sz="1800" kern="100">
                          <a:solidFill>
                            <a:srgbClr val="032855"/>
                          </a:solidFill>
                          <a:effectLst/>
                        </a:rPr>
                        <a:t>-</a:t>
                      </a:r>
                      <a:endParaRPr lang="fr-FR" sz="1800" kern="100">
                        <a:solidFill>
                          <a:srgbClr val="032855"/>
                        </a:solidFill>
                        <a:effectLst/>
                        <a:latin typeface="Cambria" panose="02040503050406030204" pitchFamily="18" charset="0"/>
                        <a:ea typeface="Cambria" panose="02040503050406030204" pitchFamily="18" charset="0"/>
                        <a:cs typeface="Cambria" panose="02040503050406030204" pitchFamily="18" charset="0"/>
                      </a:endParaRPr>
                    </a:p>
                  </a:txBody>
                  <a:tcPr marL="0" marR="73025" marT="16510" marB="0" anchor="ctr"/>
                </a:tc>
                <a:tc>
                  <a:txBody>
                    <a:bodyPr/>
                    <a:lstStyle/>
                    <a:p>
                      <a:pPr marL="142240" indent="-6350" algn="ctr">
                        <a:lnSpc>
                          <a:spcPct val="107000"/>
                        </a:lnSpc>
                        <a:spcAft>
                          <a:spcPts val="0"/>
                        </a:spcAft>
                      </a:pPr>
                      <a:r>
                        <a:rPr lang="fr-FR" sz="1800" kern="100">
                          <a:solidFill>
                            <a:srgbClr val="032855"/>
                          </a:solidFill>
                          <a:effectLst/>
                        </a:rPr>
                        <a:t>-</a:t>
                      </a:r>
                      <a:endParaRPr lang="fr-FR" sz="1800" kern="100">
                        <a:solidFill>
                          <a:srgbClr val="032855"/>
                        </a:solidFill>
                        <a:effectLst/>
                        <a:latin typeface="Cambria" panose="02040503050406030204" pitchFamily="18" charset="0"/>
                        <a:ea typeface="Cambria" panose="02040503050406030204" pitchFamily="18" charset="0"/>
                        <a:cs typeface="Cambria" panose="02040503050406030204" pitchFamily="18" charset="0"/>
                      </a:endParaRPr>
                    </a:p>
                  </a:txBody>
                  <a:tcPr marL="0" marR="73025" marT="16510" marB="0" anchor="ctr"/>
                </a:tc>
                <a:extLst>
                  <a:ext uri="{0D108BD9-81ED-4DB2-BD59-A6C34878D82A}">
                    <a16:rowId xmlns:a16="http://schemas.microsoft.com/office/drawing/2014/main" val="10007"/>
                  </a:ext>
                </a:extLst>
              </a:tr>
              <a:tr h="337824">
                <a:tc rowSpan="3">
                  <a:txBody>
                    <a:bodyPr/>
                    <a:lstStyle/>
                    <a:p>
                      <a:pPr marL="76200" indent="-6350" algn="ctr">
                        <a:lnSpc>
                          <a:spcPct val="107000"/>
                        </a:lnSpc>
                        <a:spcAft>
                          <a:spcPts val="0"/>
                        </a:spcAft>
                      </a:pPr>
                      <a:r>
                        <a:rPr lang="fr-FR" sz="1800" kern="100" dirty="0" err="1">
                          <a:solidFill>
                            <a:srgbClr val="032855"/>
                          </a:solidFill>
                          <a:effectLst/>
                        </a:rPr>
                        <a:t>Fully</a:t>
                      </a:r>
                      <a:r>
                        <a:rPr lang="fr-FR" sz="1800" kern="100" dirty="0">
                          <a:solidFill>
                            <a:srgbClr val="032855"/>
                          </a:solidFill>
                          <a:effectLst/>
                        </a:rPr>
                        <a:t> </a:t>
                      </a:r>
                      <a:r>
                        <a:rPr lang="fr-FR" sz="1800" kern="100" dirty="0" err="1">
                          <a:solidFill>
                            <a:srgbClr val="032855"/>
                          </a:solidFill>
                          <a:effectLst/>
                        </a:rPr>
                        <a:t>connected</a:t>
                      </a:r>
                      <a:endParaRPr lang="fr-FR" sz="1800" kern="100" dirty="0">
                        <a:solidFill>
                          <a:srgbClr val="032855"/>
                        </a:solidFill>
                        <a:effectLst/>
                        <a:latin typeface="Cambria" panose="02040503050406030204" pitchFamily="18" charset="0"/>
                        <a:ea typeface="Cambria" panose="02040503050406030204" pitchFamily="18" charset="0"/>
                        <a:cs typeface="Cambria" panose="02040503050406030204" pitchFamily="18" charset="0"/>
                      </a:endParaRPr>
                    </a:p>
                  </a:txBody>
                  <a:tcPr marL="0" marR="73025" marT="16510" marB="0" anchor="ctr">
                    <a:solidFill>
                      <a:srgbClr val="EDEDED"/>
                    </a:solidFill>
                  </a:tcPr>
                </a:tc>
                <a:tc>
                  <a:txBody>
                    <a:bodyPr/>
                    <a:lstStyle/>
                    <a:p>
                      <a:pPr marL="89535" indent="-6350" algn="ctr">
                        <a:lnSpc>
                          <a:spcPct val="107000"/>
                        </a:lnSpc>
                        <a:spcAft>
                          <a:spcPts val="0"/>
                        </a:spcAft>
                      </a:pPr>
                      <a:r>
                        <a:rPr lang="fr-FR" sz="1800" kern="100" dirty="0">
                          <a:solidFill>
                            <a:srgbClr val="032855"/>
                          </a:solidFill>
                          <a:effectLst/>
                        </a:rPr>
                        <a:t>Dense1</a:t>
                      </a:r>
                      <a:endParaRPr lang="fr-FR" sz="1800" kern="100" dirty="0">
                        <a:solidFill>
                          <a:srgbClr val="032855"/>
                        </a:solidFill>
                        <a:effectLst/>
                        <a:latin typeface="Cambria" panose="02040503050406030204" pitchFamily="18" charset="0"/>
                        <a:ea typeface="Cambria" panose="02040503050406030204" pitchFamily="18" charset="0"/>
                        <a:cs typeface="Cambria" panose="02040503050406030204" pitchFamily="18" charset="0"/>
                      </a:endParaRPr>
                    </a:p>
                  </a:txBody>
                  <a:tcPr marL="0" marR="73025" marT="16510" marB="0" anchor="ctr"/>
                </a:tc>
                <a:tc>
                  <a:txBody>
                    <a:bodyPr/>
                    <a:lstStyle/>
                    <a:p>
                      <a:pPr marL="161290" indent="-6350" algn="ctr">
                        <a:lnSpc>
                          <a:spcPct val="107000"/>
                        </a:lnSpc>
                        <a:spcAft>
                          <a:spcPts val="0"/>
                        </a:spcAft>
                      </a:pPr>
                      <a:r>
                        <a:rPr lang="fr-FR" sz="1800" kern="100" dirty="0">
                          <a:solidFill>
                            <a:srgbClr val="032855"/>
                          </a:solidFill>
                          <a:effectLst/>
                        </a:rPr>
                        <a:t>41472</a:t>
                      </a:r>
                      <a:endParaRPr lang="fr-FR" sz="1800" kern="100" dirty="0">
                        <a:solidFill>
                          <a:srgbClr val="032855"/>
                        </a:solidFill>
                        <a:effectLst/>
                        <a:latin typeface="+mn-lt"/>
                        <a:ea typeface="+mn-ea"/>
                        <a:cs typeface="+mn-cs"/>
                      </a:endParaRPr>
                    </a:p>
                  </a:txBody>
                  <a:tcPr marL="0" marR="73025" marT="16510" marB="0" anchor="ctr"/>
                </a:tc>
                <a:tc>
                  <a:txBody>
                    <a:bodyPr/>
                    <a:lstStyle/>
                    <a:p>
                      <a:pPr marL="196850" indent="-6350" algn="ctr">
                        <a:lnSpc>
                          <a:spcPct val="107000"/>
                        </a:lnSpc>
                        <a:spcAft>
                          <a:spcPts val="0"/>
                        </a:spcAft>
                      </a:pPr>
                      <a:r>
                        <a:rPr lang="fr-FR" sz="1800" kern="100" dirty="0">
                          <a:solidFill>
                            <a:srgbClr val="032855"/>
                          </a:solidFill>
                          <a:effectLst/>
                        </a:rPr>
                        <a:t>-</a:t>
                      </a:r>
                      <a:endParaRPr lang="fr-FR" sz="1800" kern="100" dirty="0">
                        <a:solidFill>
                          <a:srgbClr val="032855"/>
                        </a:solidFill>
                        <a:effectLst/>
                        <a:latin typeface="Cambria" panose="02040503050406030204" pitchFamily="18" charset="0"/>
                        <a:ea typeface="Cambria" panose="02040503050406030204" pitchFamily="18" charset="0"/>
                        <a:cs typeface="Cambria" panose="02040503050406030204" pitchFamily="18" charset="0"/>
                      </a:endParaRPr>
                    </a:p>
                  </a:txBody>
                  <a:tcPr marL="0" marR="73025" marT="16510" marB="0" anchor="ctr"/>
                </a:tc>
                <a:tc>
                  <a:txBody>
                    <a:bodyPr/>
                    <a:lstStyle/>
                    <a:p>
                      <a:pPr marL="119380" indent="-6350" algn="ctr">
                        <a:lnSpc>
                          <a:spcPct val="107000"/>
                        </a:lnSpc>
                        <a:spcAft>
                          <a:spcPts val="0"/>
                        </a:spcAft>
                      </a:pPr>
                      <a:r>
                        <a:rPr lang="fr-FR" sz="1800" kern="100" dirty="0">
                          <a:solidFill>
                            <a:srgbClr val="032855"/>
                          </a:solidFill>
                          <a:effectLst/>
                        </a:rPr>
                        <a:t>-</a:t>
                      </a:r>
                      <a:endParaRPr lang="fr-FR" sz="1800" kern="100" dirty="0">
                        <a:solidFill>
                          <a:srgbClr val="032855"/>
                        </a:solidFill>
                        <a:effectLst/>
                        <a:latin typeface="Cambria" panose="02040503050406030204" pitchFamily="18" charset="0"/>
                        <a:ea typeface="Cambria" panose="02040503050406030204" pitchFamily="18" charset="0"/>
                        <a:cs typeface="Cambria" panose="02040503050406030204" pitchFamily="18" charset="0"/>
                      </a:endParaRPr>
                    </a:p>
                  </a:txBody>
                  <a:tcPr marL="0" marR="73025" marT="16510" marB="0" anchor="ctr"/>
                </a:tc>
                <a:tc>
                  <a:txBody>
                    <a:bodyPr/>
                    <a:lstStyle/>
                    <a:p>
                      <a:pPr marL="101600" indent="-6350" algn="ctr">
                        <a:lnSpc>
                          <a:spcPct val="107000"/>
                        </a:lnSpc>
                        <a:spcAft>
                          <a:spcPts val="0"/>
                        </a:spcAft>
                      </a:pPr>
                      <a:r>
                        <a:rPr lang="fr-FR" sz="1800" kern="100" dirty="0" err="1">
                          <a:solidFill>
                            <a:srgbClr val="032855"/>
                          </a:solidFill>
                          <a:effectLst/>
                        </a:rPr>
                        <a:t>ReLu</a:t>
                      </a:r>
                      <a:endParaRPr lang="fr-FR" sz="1800" kern="100" dirty="0">
                        <a:solidFill>
                          <a:srgbClr val="032855"/>
                        </a:solidFill>
                        <a:effectLst/>
                        <a:latin typeface="Cambria" panose="02040503050406030204" pitchFamily="18" charset="0"/>
                        <a:ea typeface="Cambria" panose="02040503050406030204" pitchFamily="18" charset="0"/>
                        <a:cs typeface="Cambria" panose="02040503050406030204" pitchFamily="18" charset="0"/>
                      </a:endParaRPr>
                    </a:p>
                  </a:txBody>
                  <a:tcPr marL="0" marR="73025" marT="16510" marB="0" anchor="ctr"/>
                </a:tc>
                <a:tc>
                  <a:txBody>
                    <a:bodyPr/>
                    <a:lstStyle/>
                    <a:p>
                      <a:pPr marL="91440" indent="-6350" algn="ctr">
                        <a:lnSpc>
                          <a:spcPct val="107000"/>
                        </a:lnSpc>
                        <a:spcAft>
                          <a:spcPts val="0"/>
                        </a:spcAft>
                      </a:pPr>
                      <a:r>
                        <a:rPr lang="fr-FR" sz="1800" kern="100" dirty="0">
                          <a:solidFill>
                            <a:srgbClr val="032855"/>
                          </a:solidFill>
                          <a:effectLst/>
                        </a:rPr>
                        <a:t>0.2</a:t>
                      </a:r>
                      <a:endParaRPr lang="fr-FR" sz="1800" kern="100" dirty="0">
                        <a:solidFill>
                          <a:srgbClr val="032855"/>
                        </a:solidFill>
                        <a:effectLst/>
                        <a:latin typeface="Cambria" panose="02040503050406030204" pitchFamily="18" charset="0"/>
                        <a:ea typeface="Cambria" panose="02040503050406030204" pitchFamily="18" charset="0"/>
                        <a:cs typeface="Cambria" panose="02040503050406030204" pitchFamily="18" charset="0"/>
                      </a:endParaRPr>
                    </a:p>
                  </a:txBody>
                  <a:tcPr marL="0" marR="73025" marT="16510" marB="0" anchor="ctr"/>
                </a:tc>
                <a:extLst>
                  <a:ext uri="{0D108BD9-81ED-4DB2-BD59-A6C34878D82A}">
                    <a16:rowId xmlns:a16="http://schemas.microsoft.com/office/drawing/2014/main" val="10008"/>
                  </a:ext>
                </a:extLst>
              </a:tr>
              <a:tr h="337824">
                <a:tc vMerge="1">
                  <a:txBody>
                    <a:bodyPr/>
                    <a:lstStyle/>
                    <a:p>
                      <a:endParaRPr lang="en-CA"/>
                    </a:p>
                  </a:txBody>
                  <a:tcPr/>
                </a:tc>
                <a:tc>
                  <a:txBody>
                    <a:bodyPr/>
                    <a:lstStyle/>
                    <a:p>
                      <a:pPr marL="89535" marR="0" indent="-6350" algn="ctr" defTabSz="914400" rtl="0" eaLnBrk="1" fontAlgn="auto" latinLnBrk="0" hangingPunct="1">
                        <a:lnSpc>
                          <a:spcPct val="107000"/>
                        </a:lnSpc>
                        <a:spcBef>
                          <a:spcPts val="0"/>
                        </a:spcBef>
                        <a:spcAft>
                          <a:spcPts val="0"/>
                        </a:spcAft>
                        <a:buClrTx/>
                        <a:buSzTx/>
                        <a:buFontTx/>
                        <a:buNone/>
                        <a:tabLst/>
                        <a:defRPr/>
                      </a:pPr>
                      <a:r>
                        <a:rPr lang="fr-FR" sz="1800" kern="100" dirty="0">
                          <a:solidFill>
                            <a:srgbClr val="032855"/>
                          </a:solidFill>
                          <a:effectLst/>
                        </a:rPr>
                        <a:t>Dense2</a:t>
                      </a:r>
                      <a:endParaRPr lang="fr-FR" sz="1800" kern="100" dirty="0">
                        <a:solidFill>
                          <a:srgbClr val="032855"/>
                        </a:solidFill>
                        <a:effectLst/>
                        <a:latin typeface="Cambria" panose="02040503050406030204" pitchFamily="18" charset="0"/>
                        <a:ea typeface="Cambria" panose="02040503050406030204" pitchFamily="18" charset="0"/>
                        <a:cs typeface="Cambria" panose="02040503050406030204" pitchFamily="18" charset="0"/>
                      </a:endParaRPr>
                    </a:p>
                  </a:txBody>
                  <a:tcPr marL="0" marR="73025" marT="16510" marB="0" anchor="ctr"/>
                </a:tc>
                <a:tc>
                  <a:txBody>
                    <a:bodyPr/>
                    <a:lstStyle/>
                    <a:p>
                      <a:pPr marL="161290" indent="-6350" algn="ctr">
                        <a:lnSpc>
                          <a:spcPct val="107000"/>
                        </a:lnSpc>
                        <a:spcAft>
                          <a:spcPts val="0"/>
                        </a:spcAft>
                      </a:pPr>
                      <a:r>
                        <a:rPr lang="fr-FR" sz="1800" kern="100" dirty="0">
                          <a:solidFill>
                            <a:srgbClr val="032855"/>
                          </a:solidFill>
                          <a:effectLst/>
                        </a:rPr>
                        <a:t>32</a:t>
                      </a:r>
                      <a:endParaRPr lang="fr-FR" sz="1800" kern="100" dirty="0">
                        <a:solidFill>
                          <a:srgbClr val="032855"/>
                        </a:solidFill>
                        <a:effectLst/>
                        <a:latin typeface="+mn-lt"/>
                        <a:ea typeface="+mn-ea"/>
                        <a:cs typeface="+mn-cs"/>
                      </a:endParaRPr>
                    </a:p>
                  </a:txBody>
                  <a:tcPr marL="0" marR="73025" marT="16510" marB="0" anchor="ctr"/>
                </a:tc>
                <a:tc>
                  <a:txBody>
                    <a:bodyPr/>
                    <a:lstStyle/>
                    <a:p>
                      <a:pPr marL="196850" indent="-6350" algn="ctr">
                        <a:lnSpc>
                          <a:spcPct val="107000"/>
                        </a:lnSpc>
                        <a:spcAft>
                          <a:spcPts val="0"/>
                        </a:spcAft>
                      </a:pPr>
                      <a:endParaRPr lang="fr-FR" sz="1800" kern="100" dirty="0">
                        <a:solidFill>
                          <a:srgbClr val="032855"/>
                        </a:solidFill>
                        <a:effectLst/>
                        <a:latin typeface="Cambria" panose="02040503050406030204" pitchFamily="18" charset="0"/>
                        <a:ea typeface="Cambria" panose="02040503050406030204" pitchFamily="18" charset="0"/>
                        <a:cs typeface="Cambria" panose="02040503050406030204" pitchFamily="18" charset="0"/>
                      </a:endParaRPr>
                    </a:p>
                  </a:txBody>
                  <a:tcPr marL="0" marR="73025" marT="16510" marB="0" anchor="ctr"/>
                </a:tc>
                <a:tc>
                  <a:txBody>
                    <a:bodyPr/>
                    <a:lstStyle/>
                    <a:p>
                      <a:pPr marL="119380" indent="-6350" algn="ctr">
                        <a:lnSpc>
                          <a:spcPct val="107000"/>
                        </a:lnSpc>
                        <a:spcAft>
                          <a:spcPts val="0"/>
                        </a:spcAft>
                      </a:pPr>
                      <a:endParaRPr lang="fr-FR" sz="1800" kern="100" dirty="0">
                        <a:solidFill>
                          <a:srgbClr val="032855"/>
                        </a:solidFill>
                        <a:effectLst/>
                        <a:latin typeface="Cambria" panose="02040503050406030204" pitchFamily="18" charset="0"/>
                        <a:ea typeface="Cambria" panose="02040503050406030204" pitchFamily="18" charset="0"/>
                        <a:cs typeface="Cambria" panose="02040503050406030204" pitchFamily="18" charset="0"/>
                      </a:endParaRPr>
                    </a:p>
                  </a:txBody>
                  <a:tcPr marL="0" marR="73025" marT="16510" marB="0" anchor="ctr"/>
                </a:tc>
                <a:tc>
                  <a:txBody>
                    <a:bodyPr/>
                    <a:lstStyle/>
                    <a:p>
                      <a:pPr marL="101600" indent="-6350" algn="ctr">
                        <a:lnSpc>
                          <a:spcPct val="107000"/>
                        </a:lnSpc>
                        <a:spcAft>
                          <a:spcPts val="0"/>
                        </a:spcAft>
                      </a:pPr>
                      <a:r>
                        <a:rPr lang="fr-FR" sz="1800" kern="100" dirty="0" err="1">
                          <a:solidFill>
                            <a:srgbClr val="032855"/>
                          </a:solidFill>
                          <a:effectLst/>
                        </a:rPr>
                        <a:t>ReLu</a:t>
                      </a:r>
                      <a:endParaRPr lang="fr-FR" sz="1800" kern="100" dirty="0">
                        <a:solidFill>
                          <a:srgbClr val="032855"/>
                        </a:solidFill>
                        <a:effectLst/>
                        <a:latin typeface="Cambria" panose="02040503050406030204" pitchFamily="18" charset="0"/>
                        <a:ea typeface="Cambria" panose="02040503050406030204" pitchFamily="18" charset="0"/>
                        <a:cs typeface="Cambria" panose="02040503050406030204" pitchFamily="18" charset="0"/>
                      </a:endParaRPr>
                    </a:p>
                  </a:txBody>
                  <a:tcPr marL="0" marR="73025" marT="16510" marB="0" anchor="ctr"/>
                </a:tc>
                <a:tc>
                  <a:txBody>
                    <a:bodyPr/>
                    <a:lstStyle/>
                    <a:p>
                      <a:pPr marL="91440" indent="-6350" algn="ctr">
                        <a:lnSpc>
                          <a:spcPct val="107000"/>
                        </a:lnSpc>
                        <a:spcAft>
                          <a:spcPts val="0"/>
                        </a:spcAft>
                      </a:pPr>
                      <a:r>
                        <a:rPr lang="fr-FR" sz="1800" kern="100" dirty="0">
                          <a:solidFill>
                            <a:srgbClr val="032855"/>
                          </a:solidFill>
                          <a:effectLst/>
                        </a:rPr>
                        <a:t>0.2</a:t>
                      </a:r>
                      <a:endParaRPr lang="fr-FR" sz="1800" kern="100" dirty="0">
                        <a:solidFill>
                          <a:srgbClr val="032855"/>
                        </a:solidFill>
                        <a:effectLst/>
                        <a:latin typeface="Cambria" panose="02040503050406030204" pitchFamily="18" charset="0"/>
                        <a:ea typeface="Cambria" panose="02040503050406030204" pitchFamily="18" charset="0"/>
                        <a:cs typeface="Cambria" panose="02040503050406030204" pitchFamily="18" charset="0"/>
                      </a:endParaRPr>
                    </a:p>
                  </a:txBody>
                  <a:tcPr marL="0" marR="73025" marT="16510" marB="0" anchor="ctr"/>
                </a:tc>
                <a:extLst>
                  <a:ext uri="{0D108BD9-81ED-4DB2-BD59-A6C34878D82A}">
                    <a16:rowId xmlns:a16="http://schemas.microsoft.com/office/drawing/2014/main" val="10009"/>
                  </a:ext>
                </a:extLst>
              </a:tr>
              <a:tr h="337824">
                <a:tc vMerge="1">
                  <a:txBody>
                    <a:bodyPr/>
                    <a:lstStyle/>
                    <a:p>
                      <a:endParaRPr lang="en-CA"/>
                    </a:p>
                  </a:txBody>
                  <a:tcPr/>
                </a:tc>
                <a:tc>
                  <a:txBody>
                    <a:bodyPr/>
                    <a:lstStyle/>
                    <a:p>
                      <a:pPr marL="88900" indent="-6350" algn="ctr">
                        <a:lnSpc>
                          <a:spcPct val="107000"/>
                        </a:lnSpc>
                        <a:spcAft>
                          <a:spcPts val="0"/>
                        </a:spcAft>
                      </a:pPr>
                      <a:r>
                        <a:rPr lang="fr-FR" sz="1800" kern="100" dirty="0">
                          <a:solidFill>
                            <a:srgbClr val="032855"/>
                          </a:solidFill>
                          <a:effectLst/>
                        </a:rPr>
                        <a:t>Dense3</a:t>
                      </a:r>
                      <a:endParaRPr lang="fr-FR" sz="1800" kern="100" dirty="0">
                        <a:solidFill>
                          <a:srgbClr val="032855"/>
                        </a:solidFill>
                        <a:effectLst/>
                        <a:latin typeface="Cambria" panose="02040503050406030204" pitchFamily="18" charset="0"/>
                        <a:ea typeface="Cambria" panose="02040503050406030204" pitchFamily="18" charset="0"/>
                        <a:cs typeface="Cambria" panose="02040503050406030204" pitchFamily="18" charset="0"/>
                      </a:endParaRPr>
                    </a:p>
                  </a:txBody>
                  <a:tcPr marL="0" marR="73025" marT="16510" marB="0" anchor="ctr"/>
                </a:tc>
                <a:tc>
                  <a:txBody>
                    <a:bodyPr/>
                    <a:lstStyle/>
                    <a:p>
                      <a:pPr marL="187960" indent="-6350" algn="ctr">
                        <a:lnSpc>
                          <a:spcPct val="107000"/>
                        </a:lnSpc>
                        <a:spcAft>
                          <a:spcPts val="0"/>
                        </a:spcAft>
                      </a:pPr>
                      <a:r>
                        <a:rPr lang="fr-FR" sz="1800" kern="100" dirty="0">
                          <a:solidFill>
                            <a:srgbClr val="032855"/>
                          </a:solidFill>
                          <a:effectLst/>
                        </a:rPr>
                        <a:t>16</a:t>
                      </a:r>
                      <a:endParaRPr lang="fr-FR" sz="1800" kern="100" dirty="0">
                        <a:solidFill>
                          <a:srgbClr val="032855"/>
                        </a:solidFill>
                        <a:effectLst/>
                        <a:latin typeface="Cambria" panose="02040503050406030204" pitchFamily="18" charset="0"/>
                        <a:ea typeface="Cambria" panose="02040503050406030204" pitchFamily="18" charset="0"/>
                        <a:cs typeface="Cambria" panose="02040503050406030204" pitchFamily="18" charset="0"/>
                      </a:endParaRPr>
                    </a:p>
                  </a:txBody>
                  <a:tcPr marL="0" marR="73025" marT="16510" marB="0" anchor="ctr"/>
                </a:tc>
                <a:tc>
                  <a:txBody>
                    <a:bodyPr/>
                    <a:lstStyle/>
                    <a:p>
                      <a:pPr marL="196850" indent="-6350" algn="ctr">
                        <a:lnSpc>
                          <a:spcPct val="107000"/>
                        </a:lnSpc>
                        <a:spcAft>
                          <a:spcPts val="0"/>
                        </a:spcAft>
                      </a:pPr>
                      <a:r>
                        <a:rPr lang="fr-FR" sz="1800" kern="100">
                          <a:solidFill>
                            <a:srgbClr val="032855"/>
                          </a:solidFill>
                          <a:effectLst/>
                        </a:rPr>
                        <a:t>-</a:t>
                      </a:r>
                      <a:endParaRPr lang="fr-FR" sz="1800" kern="100">
                        <a:solidFill>
                          <a:srgbClr val="032855"/>
                        </a:solidFill>
                        <a:effectLst/>
                        <a:latin typeface="Cambria" panose="02040503050406030204" pitchFamily="18" charset="0"/>
                        <a:ea typeface="Cambria" panose="02040503050406030204" pitchFamily="18" charset="0"/>
                        <a:cs typeface="Cambria" panose="02040503050406030204" pitchFamily="18" charset="0"/>
                      </a:endParaRPr>
                    </a:p>
                  </a:txBody>
                  <a:tcPr marL="0" marR="73025" marT="16510" marB="0" anchor="ctr"/>
                </a:tc>
                <a:tc>
                  <a:txBody>
                    <a:bodyPr/>
                    <a:lstStyle/>
                    <a:p>
                      <a:pPr marL="119380" indent="-6350" algn="ctr">
                        <a:lnSpc>
                          <a:spcPct val="107000"/>
                        </a:lnSpc>
                        <a:spcAft>
                          <a:spcPts val="0"/>
                        </a:spcAft>
                      </a:pPr>
                      <a:r>
                        <a:rPr lang="fr-FR" sz="1800" kern="100" dirty="0">
                          <a:solidFill>
                            <a:srgbClr val="032855"/>
                          </a:solidFill>
                          <a:effectLst/>
                        </a:rPr>
                        <a:t>-</a:t>
                      </a:r>
                      <a:endParaRPr lang="fr-FR" sz="1800" kern="100" dirty="0">
                        <a:solidFill>
                          <a:srgbClr val="032855"/>
                        </a:solidFill>
                        <a:effectLst/>
                        <a:latin typeface="Cambria" panose="02040503050406030204" pitchFamily="18" charset="0"/>
                        <a:ea typeface="Cambria" panose="02040503050406030204" pitchFamily="18" charset="0"/>
                        <a:cs typeface="Cambria" panose="02040503050406030204" pitchFamily="18" charset="0"/>
                      </a:endParaRPr>
                    </a:p>
                  </a:txBody>
                  <a:tcPr marL="0" marR="73025" marT="16510" marB="0" anchor="ctr"/>
                </a:tc>
                <a:tc>
                  <a:txBody>
                    <a:bodyPr/>
                    <a:lstStyle/>
                    <a:p>
                      <a:pPr marL="101600" indent="-6350" algn="ctr">
                        <a:lnSpc>
                          <a:spcPct val="107000"/>
                        </a:lnSpc>
                        <a:spcAft>
                          <a:spcPts val="0"/>
                        </a:spcAft>
                      </a:pPr>
                      <a:r>
                        <a:rPr lang="fr-FR" sz="1800" kern="100" dirty="0" err="1">
                          <a:solidFill>
                            <a:srgbClr val="032855"/>
                          </a:solidFill>
                          <a:effectLst/>
                        </a:rPr>
                        <a:t>ReLu</a:t>
                      </a:r>
                      <a:endParaRPr lang="fr-FR" sz="1800" kern="100" dirty="0">
                        <a:solidFill>
                          <a:srgbClr val="032855"/>
                        </a:solidFill>
                        <a:effectLst/>
                        <a:latin typeface="Cambria" panose="02040503050406030204" pitchFamily="18" charset="0"/>
                        <a:ea typeface="Cambria" panose="02040503050406030204" pitchFamily="18" charset="0"/>
                        <a:cs typeface="Cambria" panose="02040503050406030204" pitchFamily="18" charset="0"/>
                      </a:endParaRPr>
                    </a:p>
                  </a:txBody>
                  <a:tcPr marL="0" marR="73025" marT="16510" marB="0" anchor="ctr"/>
                </a:tc>
                <a:tc>
                  <a:txBody>
                    <a:bodyPr/>
                    <a:lstStyle/>
                    <a:p>
                      <a:pPr marL="91440" indent="-6350" algn="ctr">
                        <a:lnSpc>
                          <a:spcPct val="107000"/>
                        </a:lnSpc>
                        <a:spcAft>
                          <a:spcPts val="0"/>
                        </a:spcAft>
                      </a:pPr>
                      <a:r>
                        <a:rPr lang="fr-FR" sz="1800" kern="100" dirty="0">
                          <a:solidFill>
                            <a:srgbClr val="032855"/>
                          </a:solidFill>
                          <a:effectLst/>
                        </a:rPr>
                        <a:t>0.2</a:t>
                      </a:r>
                      <a:endParaRPr lang="fr-FR" sz="1800" kern="100" dirty="0">
                        <a:solidFill>
                          <a:srgbClr val="032855"/>
                        </a:solidFill>
                        <a:effectLst/>
                        <a:latin typeface="Cambria" panose="02040503050406030204" pitchFamily="18" charset="0"/>
                        <a:ea typeface="Cambria" panose="02040503050406030204" pitchFamily="18" charset="0"/>
                        <a:cs typeface="Cambria" panose="02040503050406030204" pitchFamily="18" charset="0"/>
                      </a:endParaRPr>
                    </a:p>
                  </a:txBody>
                  <a:tcPr marL="0" marR="73025" marT="16510" marB="0" anchor="ctr"/>
                </a:tc>
                <a:extLst>
                  <a:ext uri="{0D108BD9-81ED-4DB2-BD59-A6C34878D82A}">
                    <a16:rowId xmlns:a16="http://schemas.microsoft.com/office/drawing/2014/main" val="10010"/>
                  </a:ext>
                </a:extLst>
              </a:tr>
              <a:tr h="337824">
                <a:tc>
                  <a:txBody>
                    <a:bodyPr/>
                    <a:lstStyle/>
                    <a:p>
                      <a:pPr marL="223520" indent="-6350" algn="ctr">
                        <a:lnSpc>
                          <a:spcPct val="107000"/>
                        </a:lnSpc>
                        <a:spcAft>
                          <a:spcPts val="0"/>
                        </a:spcAft>
                      </a:pPr>
                      <a:r>
                        <a:rPr lang="fr-FR" sz="1800" kern="100" dirty="0">
                          <a:solidFill>
                            <a:srgbClr val="032855"/>
                          </a:solidFill>
                          <a:effectLst/>
                        </a:rPr>
                        <a:t>Output </a:t>
                      </a:r>
                      <a:endParaRPr lang="fr-FR" sz="1800" kern="100" dirty="0">
                        <a:solidFill>
                          <a:srgbClr val="032855"/>
                        </a:solidFill>
                        <a:effectLst/>
                        <a:latin typeface="Cambria" panose="02040503050406030204" pitchFamily="18" charset="0"/>
                        <a:ea typeface="Cambria" panose="02040503050406030204" pitchFamily="18" charset="0"/>
                        <a:cs typeface="Cambria" panose="02040503050406030204" pitchFamily="18" charset="0"/>
                      </a:endParaRPr>
                    </a:p>
                  </a:txBody>
                  <a:tcPr marL="0" marR="73025" marT="16510" marB="0" anchor="ctr">
                    <a:solidFill>
                      <a:srgbClr val="EDEDED">
                        <a:alpha val="20000"/>
                      </a:srgbClr>
                    </a:solidFill>
                  </a:tcPr>
                </a:tc>
                <a:tc>
                  <a:txBody>
                    <a:bodyPr/>
                    <a:lstStyle/>
                    <a:p>
                      <a:pPr marL="17780" indent="-6350" algn="ctr">
                        <a:lnSpc>
                          <a:spcPct val="107000"/>
                        </a:lnSpc>
                        <a:spcAft>
                          <a:spcPts val="0"/>
                        </a:spcAft>
                      </a:pPr>
                      <a:r>
                        <a:rPr lang="fr-FR" sz="1800" kern="100" dirty="0">
                          <a:solidFill>
                            <a:srgbClr val="032855"/>
                          </a:solidFill>
                          <a:effectLst/>
                        </a:rPr>
                        <a:t>Output</a:t>
                      </a:r>
                      <a:endParaRPr lang="fr-FR" sz="1800" kern="100" dirty="0">
                        <a:solidFill>
                          <a:srgbClr val="032855"/>
                        </a:solidFill>
                        <a:effectLst/>
                        <a:latin typeface="Cambria" panose="02040503050406030204" pitchFamily="18" charset="0"/>
                        <a:ea typeface="Cambria" panose="02040503050406030204" pitchFamily="18" charset="0"/>
                        <a:cs typeface="Cambria" panose="02040503050406030204" pitchFamily="18" charset="0"/>
                      </a:endParaRPr>
                    </a:p>
                  </a:txBody>
                  <a:tcPr marL="0" marR="73025" marT="16510" marB="0" anchor="ctr"/>
                </a:tc>
                <a:tc>
                  <a:txBody>
                    <a:bodyPr/>
                    <a:lstStyle/>
                    <a:p>
                      <a:pPr marL="187960" indent="-6350" algn="ctr">
                        <a:lnSpc>
                          <a:spcPct val="107000"/>
                        </a:lnSpc>
                        <a:spcAft>
                          <a:spcPts val="0"/>
                        </a:spcAft>
                      </a:pPr>
                      <a:r>
                        <a:rPr lang="fr-FR" sz="1800" kern="100" dirty="0">
                          <a:solidFill>
                            <a:srgbClr val="032855"/>
                          </a:solidFill>
                          <a:effectLst/>
                        </a:rPr>
                        <a:t>8</a:t>
                      </a:r>
                      <a:endParaRPr lang="fr-FR" sz="1800" kern="100" dirty="0">
                        <a:solidFill>
                          <a:srgbClr val="032855"/>
                        </a:solidFill>
                        <a:effectLst/>
                        <a:latin typeface="Cambria" panose="02040503050406030204" pitchFamily="18" charset="0"/>
                        <a:ea typeface="Cambria" panose="02040503050406030204" pitchFamily="18" charset="0"/>
                        <a:cs typeface="Cambria" panose="02040503050406030204" pitchFamily="18" charset="0"/>
                      </a:endParaRPr>
                    </a:p>
                  </a:txBody>
                  <a:tcPr marL="0" marR="73025" marT="16510" marB="0" anchor="ctr"/>
                </a:tc>
                <a:tc>
                  <a:txBody>
                    <a:bodyPr/>
                    <a:lstStyle/>
                    <a:p>
                      <a:pPr marL="196850" indent="-6350" algn="ctr">
                        <a:lnSpc>
                          <a:spcPct val="107000"/>
                        </a:lnSpc>
                        <a:spcAft>
                          <a:spcPts val="0"/>
                        </a:spcAft>
                      </a:pPr>
                      <a:r>
                        <a:rPr lang="fr-FR" sz="1800" kern="100" dirty="0">
                          <a:solidFill>
                            <a:srgbClr val="032855"/>
                          </a:solidFill>
                          <a:effectLst/>
                        </a:rPr>
                        <a:t>-</a:t>
                      </a:r>
                      <a:endParaRPr lang="fr-FR" sz="1800" kern="100" dirty="0">
                        <a:solidFill>
                          <a:srgbClr val="032855"/>
                        </a:solidFill>
                        <a:effectLst/>
                        <a:latin typeface="Cambria" panose="02040503050406030204" pitchFamily="18" charset="0"/>
                        <a:ea typeface="Cambria" panose="02040503050406030204" pitchFamily="18" charset="0"/>
                        <a:cs typeface="Cambria" panose="02040503050406030204" pitchFamily="18" charset="0"/>
                      </a:endParaRPr>
                    </a:p>
                  </a:txBody>
                  <a:tcPr marL="0" marR="73025" marT="16510" marB="0" anchor="ctr"/>
                </a:tc>
                <a:tc>
                  <a:txBody>
                    <a:bodyPr/>
                    <a:lstStyle/>
                    <a:p>
                      <a:pPr marL="119380" indent="-6350" algn="ctr">
                        <a:lnSpc>
                          <a:spcPct val="107000"/>
                        </a:lnSpc>
                        <a:spcAft>
                          <a:spcPts val="0"/>
                        </a:spcAft>
                      </a:pPr>
                      <a:r>
                        <a:rPr lang="fr-FR" sz="1800" kern="100" dirty="0">
                          <a:solidFill>
                            <a:srgbClr val="032855"/>
                          </a:solidFill>
                          <a:effectLst/>
                        </a:rPr>
                        <a:t>-</a:t>
                      </a:r>
                      <a:endParaRPr lang="fr-FR" sz="1800" kern="100" dirty="0">
                        <a:solidFill>
                          <a:srgbClr val="032855"/>
                        </a:solidFill>
                        <a:effectLst/>
                        <a:latin typeface="Cambria" panose="02040503050406030204" pitchFamily="18" charset="0"/>
                        <a:ea typeface="Cambria" panose="02040503050406030204" pitchFamily="18" charset="0"/>
                        <a:cs typeface="Cambria" panose="02040503050406030204" pitchFamily="18" charset="0"/>
                      </a:endParaRPr>
                    </a:p>
                  </a:txBody>
                  <a:tcPr marL="0" marR="73025" marT="16510" marB="0" anchor="ctr"/>
                </a:tc>
                <a:tc>
                  <a:txBody>
                    <a:bodyPr/>
                    <a:lstStyle/>
                    <a:p>
                      <a:pPr marL="55245" indent="-6350" algn="ctr">
                        <a:lnSpc>
                          <a:spcPct val="107000"/>
                        </a:lnSpc>
                        <a:spcAft>
                          <a:spcPts val="0"/>
                        </a:spcAft>
                      </a:pPr>
                      <a:r>
                        <a:rPr lang="fr-FR" sz="1800" kern="100" dirty="0" err="1">
                          <a:solidFill>
                            <a:srgbClr val="032855"/>
                          </a:solidFill>
                          <a:effectLst/>
                        </a:rPr>
                        <a:t>Sofmax</a:t>
                      </a:r>
                      <a:endParaRPr lang="fr-FR" sz="1800" kern="100" dirty="0">
                        <a:solidFill>
                          <a:srgbClr val="032855"/>
                        </a:solidFill>
                        <a:effectLst/>
                        <a:latin typeface="Cambria" panose="02040503050406030204" pitchFamily="18" charset="0"/>
                        <a:ea typeface="Cambria" panose="02040503050406030204" pitchFamily="18" charset="0"/>
                        <a:cs typeface="Cambria" panose="02040503050406030204" pitchFamily="18" charset="0"/>
                      </a:endParaRPr>
                    </a:p>
                  </a:txBody>
                  <a:tcPr marL="0" marR="73025" marT="16510" marB="0" anchor="ctr"/>
                </a:tc>
                <a:tc>
                  <a:txBody>
                    <a:bodyPr/>
                    <a:lstStyle/>
                    <a:p>
                      <a:pPr marL="142240" indent="-6350" algn="ctr">
                        <a:lnSpc>
                          <a:spcPct val="107000"/>
                        </a:lnSpc>
                        <a:spcAft>
                          <a:spcPts val="0"/>
                        </a:spcAft>
                      </a:pPr>
                      <a:r>
                        <a:rPr lang="fr-FR" sz="1800" kern="100" dirty="0">
                          <a:solidFill>
                            <a:srgbClr val="032855"/>
                          </a:solidFill>
                          <a:effectLst/>
                        </a:rPr>
                        <a:t>-</a:t>
                      </a:r>
                      <a:endParaRPr lang="fr-FR" sz="1800" kern="100" dirty="0">
                        <a:solidFill>
                          <a:srgbClr val="032855"/>
                        </a:solidFill>
                        <a:effectLst/>
                        <a:latin typeface="Cambria" panose="02040503050406030204" pitchFamily="18" charset="0"/>
                        <a:ea typeface="Cambria" panose="02040503050406030204" pitchFamily="18" charset="0"/>
                        <a:cs typeface="Cambria" panose="02040503050406030204" pitchFamily="18" charset="0"/>
                      </a:endParaRPr>
                    </a:p>
                  </a:txBody>
                  <a:tcPr marL="0" marR="73025" marT="16510" marB="0" anchor="ctr"/>
                </a:tc>
                <a:extLst>
                  <a:ext uri="{0D108BD9-81ED-4DB2-BD59-A6C34878D82A}">
                    <a16:rowId xmlns:a16="http://schemas.microsoft.com/office/drawing/2014/main" val="10011"/>
                  </a:ext>
                </a:extLst>
              </a:tr>
            </a:tbl>
          </a:graphicData>
        </a:graphic>
      </p:graphicFrame>
      <p:pic>
        <p:nvPicPr>
          <p:cNvPr id="6" name="Picture 4" descr="Man with x ray chest bones Medical treatment">
            <a:extLst>
              <a:ext uri="{FF2B5EF4-FFF2-40B4-BE49-F238E27FC236}">
                <a16:creationId xmlns:a16="http://schemas.microsoft.com/office/drawing/2014/main" id="{411196D0-F92E-D85C-7F84-82E341AC73E7}"/>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10000" b="90000" l="10000" r="90000">
                        <a14:backgroundMark x1="25879" y1="36422" x2="25240" y2="52236"/>
                        <a14:backgroundMark x1="25240" y1="52236" x2="25240" y2="51917"/>
                        <a14:backgroundMark x1="64217" y1="48722" x2="66933" y2="27796"/>
                        <a14:backgroundMark x1="70288" y1="23642" x2="88498" y2="42173"/>
                        <a14:backgroundMark x1="88498" y1="42173" x2="88658" y2="42332"/>
                        <a14:backgroundMark x1="40575" y1="50319" x2="40575" y2="50319"/>
                        <a14:backgroundMark x1="55272" y1="50319" x2="55272" y2="50319"/>
                        <a14:backgroundMark x1="54633" y1="50319" x2="54633" y2="50319"/>
                      </a14:backgroundRemoval>
                    </a14:imgEffect>
                  </a14:imgLayer>
                </a14:imgProps>
              </a:ext>
              <a:ext uri="{28A0092B-C50C-407E-A947-70E740481C1C}">
                <a14:useLocalDpi xmlns:a14="http://schemas.microsoft.com/office/drawing/2010/main" val="0"/>
              </a:ext>
            </a:extLst>
          </a:blip>
          <a:srcRect l="28862" t="11089" r="21954" b="14708"/>
          <a:stretch/>
        </p:blipFill>
        <p:spPr bwMode="auto">
          <a:xfrm>
            <a:off x="10527957" y="4703806"/>
            <a:ext cx="1664043" cy="20485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98619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A2F8A9-0991-06EB-5ADF-B553A7925FC8}"/>
              </a:ext>
            </a:extLst>
          </p:cNvPr>
          <p:cNvSpPr>
            <a:spLocks noGrp="1"/>
          </p:cNvSpPr>
          <p:nvPr>
            <p:ph type="title"/>
          </p:nvPr>
        </p:nvSpPr>
        <p:spPr/>
        <p:txBody>
          <a:bodyPr/>
          <a:lstStyle/>
          <a:p>
            <a:r>
              <a:rPr lang="en-US" b="1" i="0" dirty="0">
                <a:solidFill>
                  <a:srgbClr val="032855"/>
                </a:solidFill>
                <a:effectLst/>
                <a:latin typeface="Söhne"/>
              </a:rPr>
              <a:t>Training </a:t>
            </a:r>
            <a:r>
              <a:rPr lang="en-US" b="1" dirty="0">
                <a:solidFill>
                  <a:srgbClr val="032855"/>
                </a:solidFill>
                <a:latin typeface="Söhne"/>
              </a:rPr>
              <a:t>t</a:t>
            </a:r>
            <a:r>
              <a:rPr lang="en-US" b="1" i="0" dirty="0">
                <a:solidFill>
                  <a:srgbClr val="032855"/>
                </a:solidFill>
                <a:effectLst/>
                <a:latin typeface="Söhne"/>
              </a:rPr>
              <a:t>he Model</a:t>
            </a:r>
            <a:r>
              <a:rPr lang="en-US" b="0" i="0" dirty="0">
                <a:solidFill>
                  <a:srgbClr val="032855"/>
                </a:solidFill>
                <a:effectLst/>
                <a:latin typeface="Söhne"/>
              </a:rPr>
              <a:t>:</a:t>
            </a:r>
            <a:endParaRPr lang="en-US" dirty="0">
              <a:solidFill>
                <a:srgbClr val="032855"/>
              </a:solidFill>
            </a:endParaRPr>
          </a:p>
        </p:txBody>
      </p:sp>
      <p:pic>
        <p:nvPicPr>
          <p:cNvPr id="4" name="Content Placeholder 6">
            <a:extLst>
              <a:ext uri="{FF2B5EF4-FFF2-40B4-BE49-F238E27FC236}">
                <a16:creationId xmlns:a16="http://schemas.microsoft.com/office/drawing/2014/main" id="{5E1EBB2B-2DBD-470A-AA2E-391A54A2BC30}"/>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3048" r="16340"/>
          <a:stretch/>
        </p:blipFill>
        <p:spPr>
          <a:xfrm>
            <a:off x="0" y="5701005"/>
            <a:ext cx="2060293" cy="1156996"/>
          </a:xfrm>
          <a:prstGeom prst="rect">
            <a:avLst/>
          </a:prstGeom>
        </p:spPr>
      </p:pic>
      <p:pic>
        <p:nvPicPr>
          <p:cNvPr id="3" name="Picture 2" descr="Hand holds xray image of humans ribs and lungs Fluorography and radiography concept Medical exam">
            <a:extLst>
              <a:ext uri="{FF2B5EF4-FFF2-40B4-BE49-F238E27FC236}">
                <a16:creationId xmlns:a16="http://schemas.microsoft.com/office/drawing/2014/main" id="{F515C374-E755-62B2-6BDD-5A479350E389}"/>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9585" b="94569" l="9581" r="92415">
                        <a14:foregroundMark x1="34331" y1="56709" x2="25749" y2="81629"/>
                        <a14:foregroundMark x1="25749" y1="81629" x2="21557" y2="84345"/>
                        <a14:foregroundMark x1="29341" y1="82268" x2="28543" y2="90575"/>
                        <a14:foregroundMark x1="28343" y1="84665" x2="20758" y2="92332"/>
                        <a14:foregroundMark x1="27146" y1="85942" x2="20359" y2="90256"/>
                        <a14:foregroundMark x1="32735" y1="84984" x2="31936" y2="93291"/>
                        <a14:foregroundMark x1="31936" y1="93291" x2="22156" y2="89457"/>
                        <a14:foregroundMark x1="22156" y1="89457" x2="29142" y2="87061"/>
                        <a14:foregroundMark x1="31537" y1="86102" x2="24152" y2="91693"/>
                        <a14:foregroundMark x1="24152" y1="91693" x2="22754" y2="83866"/>
                        <a14:foregroundMark x1="22754" y1="83866" x2="20758" y2="92013"/>
                        <a14:foregroundMark x1="32136" y1="83706" x2="32934" y2="92652"/>
                        <a14:foregroundMark x1="32934" y1="92652" x2="31537" y2="94728"/>
                        <a14:foregroundMark x1="36128" y1="85304" x2="33333" y2="93131"/>
                        <a14:foregroundMark x1="33333" y1="93131" x2="33333" y2="93131"/>
                        <a14:foregroundMark x1="34930" y1="88658" x2="41118" y2="64537"/>
                        <a14:foregroundMark x1="26946" y1="64058" x2="18762" y2="84026"/>
                        <a14:foregroundMark x1="18762" y1="84026" x2="19162" y2="86901"/>
                        <a14:foregroundMark x1="92615" y1="21725" x2="92415" y2="34345"/>
                        <a14:foregroundMark x1="92415" y1="34345" x2="92216" y2="34665"/>
                      </a14:backgroundRemoval>
                    </a14:imgEffect>
                    <a14:imgEffect>
                      <a14:saturation sat="66000"/>
                    </a14:imgEffect>
                  </a14:imgLayer>
                </a14:imgProps>
              </a:ext>
              <a:ext uri="{28A0092B-C50C-407E-A947-70E740481C1C}">
                <a14:useLocalDpi xmlns:a14="http://schemas.microsoft.com/office/drawing/2010/main" val="0"/>
              </a:ext>
            </a:extLst>
          </a:blip>
          <a:srcRect b="16186"/>
          <a:stretch/>
        </p:blipFill>
        <p:spPr bwMode="auto">
          <a:xfrm>
            <a:off x="9874771" y="-207129"/>
            <a:ext cx="2386013" cy="2463114"/>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2">
            <a:extLst>
              <a:ext uri="{FF2B5EF4-FFF2-40B4-BE49-F238E27FC236}">
                <a16:creationId xmlns:a16="http://schemas.microsoft.com/office/drawing/2014/main" id="{2551FE45-883D-2333-B694-9B99660BFDB2}"/>
              </a:ext>
            </a:extLst>
          </p:cNvPr>
          <p:cNvSpPr>
            <a:spLocks noGrp="1"/>
          </p:cNvSpPr>
          <p:nvPr>
            <p:ph idx="1"/>
          </p:nvPr>
        </p:nvSpPr>
        <p:spPr>
          <a:xfrm>
            <a:off x="628748" y="1683730"/>
            <a:ext cx="10915650" cy="4351338"/>
          </a:xfrm>
        </p:spPr>
        <p:txBody>
          <a:bodyPr>
            <a:normAutofit fontScale="92500" lnSpcReduction="20000"/>
          </a:bodyPr>
          <a:lstStyle/>
          <a:p>
            <a:pPr>
              <a:lnSpc>
                <a:spcPct val="150000"/>
              </a:lnSpc>
            </a:pPr>
            <a:r>
              <a:rPr lang="en-US" dirty="0">
                <a:solidFill>
                  <a:srgbClr val="032855"/>
                </a:solidFill>
                <a:latin typeface="Söhne"/>
              </a:rPr>
              <a:t>After splitting the dataset into training and test sets (80/20), we got             956 images for training and 240 images for testing.</a:t>
            </a:r>
          </a:p>
          <a:p>
            <a:pPr algn="just">
              <a:lnSpc>
                <a:spcPct val="160000"/>
              </a:lnSpc>
            </a:pPr>
            <a:r>
              <a:rPr lang="en-US" b="1" dirty="0">
                <a:solidFill>
                  <a:srgbClr val="032855"/>
                </a:solidFill>
                <a:latin typeface="Söhne"/>
              </a:rPr>
              <a:t>Loss Function</a:t>
            </a:r>
            <a:r>
              <a:rPr lang="en-US" dirty="0">
                <a:solidFill>
                  <a:srgbClr val="032855"/>
                </a:solidFill>
                <a:latin typeface="Söhne"/>
              </a:rPr>
              <a:t> </a:t>
            </a:r>
            <a:r>
              <a:rPr lang="en-US" dirty="0">
                <a:solidFill>
                  <a:srgbClr val="032855"/>
                </a:solidFill>
                <a:latin typeface="Söhne"/>
                <a:sym typeface="Wingdings" panose="05000000000000000000" pitchFamily="2" charset="2"/>
              </a:rPr>
              <a:t> </a:t>
            </a:r>
            <a:r>
              <a:rPr lang="en-US" dirty="0">
                <a:solidFill>
                  <a:srgbClr val="032855"/>
                </a:solidFill>
                <a:latin typeface="Söhne"/>
              </a:rPr>
              <a:t>Categorical Cross-entropy : Since this is a multi-class classification problem with three classes, categorical cross-entropy is an appropriate choice for the loss function.</a:t>
            </a:r>
          </a:p>
          <a:p>
            <a:pPr algn="just">
              <a:lnSpc>
                <a:spcPct val="160000"/>
              </a:lnSpc>
            </a:pPr>
            <a:r>
              <a:rPr lang="en-US" b="1" dirty="0">
                <a:solidFill>
                  <a:srgbClr val="032855"/>
                </a:solidFill>
                <a:latin typeface="Söhne"/>
              </a:rPr>
              <a:t>Optimizer</a:t>
            </a:r>
            <a:r>
              <a:rPr lang="en-US" dirty="0">
                <a:solidFill>
                  <a:srgbClr val="032855"/>
                </a:solidFill>
                <a:latin typeface="Söhne"/>
              </a:rPr>
              <a:t> </a:t>
            </a:r>
            <a:r>
              <a:rPr lang="en-US" dirty="0">
                <a:solidFill>
                  <a:srgbClr val="032855"/>
                </a:solidFill>
                <a:latin typeface="Söhne"/>
                <a:sym typeface="Wingdings" panose="05000000000000000000" pitchFamily="2" charset="2"/>
              </a:rPr>
              <a:t> </a:t>
            </a:r>
            <a:r>
              <a:rPr lang="en-US" dirty="0">
                <a:solidFill>
                  <a:srgbClr val="032855"/>
                </a:solidFill>
                <a:latin typeface="Söhne"/>
              </a:rPr>
              <a:t>Adam :  It is a popular choice for training deep learning models. </a:t>
            </a:r>
          </a:p>
          <a:p>
            <a:pPr>
              <a:lnSpc>
                <a:spcPct val="150000"/>
              </a:lnSpc>
            </a:pPr>
            <a:endParaRPr lang="en-US" dirty="0">
              <a:solidFill>
                <a:srgbClr val="032855"/>
              </a:solidFill>
              <a:latin typeface="Söhne"/>
            </a:endParaRPr>
          </a:p>
          <a:p>
            <a:pPr>
              <a:lnSpc>
                <a:spcPct val="150000"/>
              </a:lnSpc>
            </a:pPr>
            <a:endParaRPr lang="en-US" b="1" i="0" dirty="0">
              <a:solidFill>
                <a:srgbClr val="032855"/>
              </a:solidFill>
              <a:effectLst/>
              <a:latin typeface="Söhne"/>
            </a:endParaRPr>
          </a:p>
        </p:txBody>
      </p:sp>
    </p:spTree>
    <p:extLst>
      <p:ext uri="{BB962C8B-B14F-4D97-AF65-F5344CB8AC3E}">
        <p14:creationId xmlns:p14="http://schemas.microsoft.com/office/powerpoint/2010/main" val="40476978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A2F8A9-0991-06EB-5ADF-B553A7925FC8}"/>
              </a:ext>
            </a:extLst>
          </p:cNvPr>
          <p:cNvSpPr>
            <a:spLocks noGrp="1"/>
          </p:cNvSpPr>
          <p:nvPr>
            <p:ph type="title"/>
          </p:nvPr>
        </p:nvSpPr>
        <p:spPr/>
        <p:txBody>
          <a:bodyPr/>
          <a:lstStyle/>
          <a:p>
            <a:r>
              <a:rPr lang="en-US" b="1" i="0" dirty="0">
                <a:solidFill>
                  <a:srgbClr val="032855"/>
                </a:solidFill>
                <a:effectLst/>
                <a:latin typeface="Söhne"/>
              </a:rPr>
              <a:t>Training the Model</a:t>
            </a:r>
            <a:r>
              <a:rPr lang="en-US" b="0" i="0" dirty="0">
                <a:solidFill>
                  <a:srgbClr val="032855"/>
                </a:solidFill>
                <a:effectLst/>
                <a:latin typeface="Söhne"/>
              </a:rPr>
              <a:t>:</a:t>
            </a:r>
            <a:endParaRPr lang="en-US" dirty="0">
              <a:solidFill>
                <a:srgbClr val="032855"/>
              </a:solidFill>
            </a:endParaRPr>
          </a:p>
        </p:txBody>
      </p:sp>
      <p:pic>
        <p:nvPicPr>
          <p:cNvPr id="4" name="Content Placeholder 6">
            <a:extLst>
              <a:ext uri="{FF2B5EF4-FFF2-40B4-BE49-F238E27FC236}">
                <a16:creationId xmlns:a16="http://schemas.microsoft.com/office/drawing/2014/main" id="{5E1EBB2B-2DBD-470A-AA2E-391A54A2BC30}"/>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3048" r="16340"/>
          <a:stretch/>
        </p:blipFill>
        <p:spPr>
          <a:xfrm>
            <a:off x="0" y="5701005"/>
            <a:ext cx="2060293" cy="1156996"/>
          </a:xfrm>
          <a:prstGeom prst="rect">
            <a:avLst/>
          </a:prstGeom>
        </p:spPr>
      </p:pic>
      <p:sp>
        <p:nvSpPr>
          <p:cNvPr id="8" name="Content Placeholder 2">
            <a:extLst>
              <a:ext uri="{FF2B5EF4-FFF2-40B4-BE49-F238E27FC236}">
                <a16:creationId xmlns:a16="http://schemas.microsoft.com/office/drawing/2014/main" id="{2551FE45-883D-2333-B694-9B99660BFDB2}"/>
              </a:ext>
            </a:extLst>
          </p:cNvPr>
          <p:cNvSpPr>
            <a:spLocks noGrp="1"/>
          </p:cNvSpPr>
          <p:nvPr>
            <p:ph idx="1"/>
          </p:nvPr>
        </p:nvSpPr>
        <p:spPr>
          <a:xfrm>
            <a:off x="638174" y="1778000"/>
            <a:ext cx="11126477" cy="4351338"/>
          </a:xfrm>
        </p:spPr>
        <p:txBody>
          <a:bodyPr>
            <a:normAutofit fontScale="92500" lnSpcReduction="20000"/>
          </a:bodyPr>
          <a:lstStyle/>
          <a:p>
            <a:pPr algn="just">
              <a:lnSpc>
                <a:spcPct val="160000"/>
              </a:lnSpc>
              <a:buFont typeface="Arial" panose="020B0604020202020204" pitchFamily="34" charset="0"/>
              <a:buChar char="•"/>
            </a:pPr>
            <a:r>
              <a:rPr lang="en-US" b="1" i="0" dirty="0">
                <a:solidFill>
                  <a:srgbClr val="032855"/>
                </a:solidFill>
                <a:effectLst/>
                <a:latin typeface="Söhne"/>
              </a:rPr>
              <a:t>Metrics</a:t>
            </a:r>
            <a:r>
              <a:rPr lang="en-US" dirty="0">
                <a:solidFill>
                  <a:srgbClr val="032855"/>
                </a:solidFill>
                <a:latin typeface="Söhne"/>
              </a:rPr>
              <a:t> </a:t>
            </a:r>
            <a:r>
              <a:rPr lang="en-US" dirty="0">
                <a:solidFill>
                  <a:srgbClr val="032855"/>
                </a:solidFill>
                <a:latin typeface="Söhne"/>
                <a:sym typeface="Wingdings" panose="05000000000000000000" pitchFamily="2" charset="2"/>
              </a:rPr>
              <a:t> </a:t>
            </a:r>
            <a:r>
              <a:rPr lang="en-US" b="0" i="0" dirty="0">
                <a:solidFill>
                  <a:srgbClr val="032855"/>
                </a:solidFill>
                <a:effectLst/>
                <a:latin typeface="Söhne"/>
              </a:rPr>
              <a:t> Accuracy : It is a commonly used evaluation metric for classification tasks. It measures the proportion of correctly classified samples out of the total number of samples. While monitoring accuracy during training, we aim to maximize it to improve the model's performance.</a:t>
            </a:r>
          </a:p>
          <a:p>
            <a:pPr>
              <a:lnSpc>
                <a:spcPct val="160000"/>
              </a:lnSpc>
            </a:pPr>
            <a:r>
              <a:rPr lang="en-US" b="1" dirty="0">
                <a:solidFill>
                  <a:srgbClr val="032855"/>
                </a:solidFill>
                <a:latin typeface="Söhne"/>
              </a:rPr>
              <a:t>Batch Size</a:t>
            </a:r>
            <a:r>
              <a:rPr lang="en-US" dirty="0">
                <a:solidFill>
                  <a:srgbClr val="032855"/>
                </a:solidFill>
                <a:latin typeface="Söhne"/>
              </a:rPr>
              <a:t> </a:t>
            </a:r>
            <a:r>
              <a:rPr lang="en-US" dirty="0">
                <a:solidFill>
                  <a:srgbClr val="032855"/>
                </a:solidFill>
                <a:latin typeface="Söhne"/>
                <a:sym typeface="Wingdings" panose="05000000000000000000" pitchFamily="2" charset="2"/>
              </a:rPr>
              <a:t></a:t>
            </a:r>
            <a:r>
              <a:rPr lang="en-US" dirty="0">
                <a:solidFill>
                  <a:srgbClr val="032855"/>
                </a:solidFill>
                <a:latin typeface="Söhne"/>
              </a:rPr>
              <a:t> 32 : The batch size determines the number of samples processed by the model in each iteration. </a:t>
            </a:r>
          </a:p>
          <a:p>
            <a:pPr algn="just">
              <a:lnSpc>
                <a:spcPct val="160000"/>
              </a:lnSpc>
              <a:buFont typeface="Arial" panose="020B0604020202020204" pitchFamily="34" charset="0"/>
              <a:buChar char="•"/>
            </a:pPr>
            <a:endParaRPr lang="en-US" b="0" i="0" dirty="0">
              <a:solidFill>
                <a:srgbClr val="032855"/>
              </a:solidFill>
              <a:effectLst/>
              <a:latin typeface="Söhne"/>
            </a:endParaRPr>
          </a:p>
          <a:p>
            <a:pPr algn="just">
              <a:lnSpc>
                <a:spcPct val="160000"/>
              </a:lnSpc>
            </a:pPr>
            <a:endParaRPr lang="en-US" dirty="0">
              <a:solidFill>
                <a:srgbClr val="032855"/>
              </a:solidFill>
            </a:endParaRPr>
          </a:p>
        </p:txBody>
      </p:sp>
    </p:spTree>
    <p:extLst>
      <p:ext uri="{BB962C8B-B14F-4D97-AF65-F5344CB8AC3E}">
        <p14:creationId xmlns:p14="http://schemas.microsoft.com/office/powerpoint/2010/main" val="30984436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2638FFC-7EE0-A98B-61E3-B541130B0410}"/>
              </a:ext>
            </a:extLst>
          </p:cNvPr>
          <p:cNvPicPr>
            <a:picLocks noChangeAspect="1"/>
          </p:cNvPicPr>
          <p:nvPr/>
        </p:nvPicPr>
        <p:blipFill rotWithShape="1">
          <a:blip r:embed="rId2"/>
          <a:srcRect l="2845" b="1587"/>
          <a:stretch/>
        </p:blipFill>
        <p:spPr>
          <a:xfrm>
            <a:off x="0" y="0"/>
            <a:ext cx="12192000" cy="6858000"/>
          </a:xfrm>
          <a:prstGeom prst="rect">
            <a:avLst/>
          </a:prstGeom>
        </p:spPr>
      </p:pic>
    </p:spTree>
    <p:extLst>
      <p:ext uri="{BB962C8B-B14F-4D97-AF65-F5344CB8AC3E}">
        <p14:creationId xmlns:p14="http://schemas.microsoft.com/office/powerpoint/2010/main" val="11907376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6">
            <a:extLst>
              <a:ext uri="{FF2B5EF4-FFF2-40B4-BE49-F238E27FC236}">
                <a16:creationId xmlns:a16="http://schemas.microsoft.com/office/drawing/2014/main" id="{02AF839D-0344-F04B-76B9-A1F683F76A20}"/>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3048" r="16340"/>
          <a:stretch/>
        </p:blipFill>
        <p:spPr>
          <a:xfrm>
            <a:off x="0" y="5701005"/>
            <a:ext cx="2060293" cy="1156996"/>
          </a:xfrm>
          <a:prstGeom prst="rect">
            <a:avLst/>
          </a:prstGeom>
        </p:spPr>
      </p:pic>
      <p:pic>
        <p:nvPicPr>
          <p:cNvPr id="5" name="Content Placeholder 4">
            <a:extLst>
              <a:ext uri="{FF2B5EF4-FFF2-40B4-BE49-F238E27FC236}">
                <a16:creationId xmlns:a16="http://schemas.microsoft.com/office/drawing/2014/main" id="{34A52246-882A-ADF7-AFCB-CF47FDCFFF6D}"/>
              </a:ext>
            </a:extLst>
          </p:cNvPr>
          <p:cNvPicPr>
            <a:picLocks noChangeAspect="1"/>
          </p:cNvPicPr>
          <p:nvPr/>
        </p:nvPicPr>
        <p:blipFill>
          <a:blip r:embed="rId3"/>
          <a:stretch>
            <a:fillRect/>
          </a:stretch>
        </p:blipFill>
        <p:spPr>
          <a:xfrm>
            <a:off x="6581773" y="1141560"/>
            <a:ext cx="5457421" cy="4610100"/>
          </a:xfrm>
          <a:prstGeom prst="rect">
            <a:avLst/>
          </a:prstGeom>
        </p:spPr>
      </p:pic>
      <p:sp>
        <p:nvSpPr>
          <p:cNvPr id="6" name="Content Placeholder 2">
            <a:extLst>
              <a:ext uri="{FF2B5EF4-FFF2-40B4-BE49-F238E27FC236}">
                <a16:creationId xmlns:a16="http://schemas.microsoft.com/office/drawing/2014/main" id="{646596B7-E8EC-2206-2073-779C5FF6F314}"/>
              </a:ext>
            </a:extLst>
          </p:cNvPr>
          <p:cNvSpPr txBox="1">
            <a:spLocks/>
          </p:cNvSpPr>
          <p:nvPr/>
        </p:nvSpPr>
        <p:spPr>
          <a:xfrm>
            <a:off x="642214" y="1820069"/>
            <a:ext cx="6135546"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
        <p:nvSpPr>
          <p:cNvPr id="11" name="TextBox 10">
            <a:extLst>
              <a:ext uri="{FF2B5EF4-FFF2-40B4-BE49-F238E27FC236}">
                <a16:creationId xmlns:a16="http://schemas.microsoft.com/office/drawing/2014/main" id="{DD37FE7C-CCBA-4B80-4E3A-5C3D556FE520}"/>
              </a:ext>
            </a:extLst>
          </p:cNvPr>
          <p:cNvSpPr txBox="1"/>
          <p:nvPr/>
        </p:nvSpPr>
        <p:spPr>
          <a:xfrm>
            <a:off x="1152761" y="1588407"/>
            <a:ext cx="5326146" cy="1892826"/>
          </a:xfrm>
          <a:prstGeom prst="rect">
            <a:avLst/>
          </a:prstGeom>
          <a:noFill/>
        </p:spPr>
        <p:txBody>
          <a:bodyPr wrap="square">
            <a:spAutoFit/>
          </a:bodyPr>
          <a:lstStyle/>
          <a:p>
            <a:pPr marL="0" lvl="1" algn="just">
              <a:lnSpc>
                <a:spcPct val="150000"/>
              </a:lnSpc>
            </a:pPr>
            <a:r>
              <a:rPr lang="en-US" sz="2600" dirty="0">
                <a:solidFill>
                  <a:srgbClr val="032855"/>
                </a:solidFill>
                <a:latin typeface="Söhne"/>
              </a:rPr>
              <a:t>This figure displays the training and validation loss/accuracy for the last 60 epochs.</a:t>
            </a:r>
          </a:p>
        </p:txBody>
      </p:sp>
      <p:pic>
        <p:nvPicPr>
          <p:cNvPr id="13" name="Picture 12">
            <a:extLst>
              <a:ext uri="{FF2B5EF4-FFF2-40B4-BE49-F238E27FC236}">
                <a16:creationId xmlns:a16="http://schemas.microsoft.com/office/drawing/2014/main" id="{0BDD5592-F2CF-FA3B-58F4-F8E824F1553D}"/>
              </a:ext>
            </a:extLst>
          </p:cNvPr>
          <p:cNvPicPr>
            <a:picLocks noChangeAspect="1"/>
          </p:cNvPicPr>
          <p:nvPr/>
        </p:nvPicPr>
        <p:blipFill>
          <a:blip r:embed="rId4"/>
          <a:stretch>
            <a:fillRect/>
          </a:stretch>
        </p:blipFill>
        <p:spPr>
          <a:xfrm>
            <a:off x="2209395" y="5727053"/>
            <a:ext cx="9829800" cy="1104900"/>
          </a:xfrm>
          <a:prstGeom prst="rect">
            <a:avLst/>
          </a:prstGeom>
          <a:ln>
            <a:noFill/>
          </a:ln>
          <a:effectLst>
            <a:outerShdw blurRad="292100" dist="139700" dir="2700000" algn="tl" rotWithShape="0">
              <a:srgbClr val="333333">
                <a:alpha val="65000"/>
              </a:srgbClr>
            </a:outerShdw>
          </a:effectLst>
        </p:spPr>
      </p:pic>
      <p:sp>
        <p:nvSpPr>
          <p:cNvPr id="8" name="Title 1">
            <a:extLst>
              <a:ext uri="{FF2B5EF4-FFF2-40B4-BE49-F238E27FC236}">
                <a16:creationId xmlns:a16="http://schemas.microsoft.com/office/drawing/2014/main" id="{5BA2F8A9-0991-06EB-5ADF-B553A7925FC8}"/>
              </a:ext>
            </a:extLst>
          </p:cNvPr>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032855"/>
                </a:solidFill>
                <a:latin typeface="Söhne"/>
              </a:rPr>
              <a:t>Results</a:t>
            </a:r>
            <a:endParaRPr lang="en-US" dirty="0">
              <a:solidFill>
                <a:srgbClr val="032855"/>
              </a:solidFill>
            </a:endParaRPr>
          </a:p>
        </p:txBody>
      </p:sp>
      <p:pic>
        <p:nvPicPr>
          <p:cNvPr id="6148" name="Picture 4" descr="AI in children education Little school boy gaining knowledge">
            <a:extLst>
              <a:ext uri="{FF2B5EF4-FFF2-40B4-BE49-F238E27FC236}">
                <a16:creationId xmlns:a16="http://schemas.microsoft.com/office/drawing/2014/main" id="{54DD0792-E6B4-8550-4C79-557DF89E408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1731" t="13809" r="12421" b="6083"/>
          <a:stretch/>
        </p:blipFill>
        <p:spPr bwMode="auto">
          <a:xfrm>
            <a:off x="2624287" y="3170342"/>
            <a:ext cx="3393493" cy="25141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58339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373FB1-2350-9D55-9133-3D9956DE27B3}"/>
              </a:ext>
            </a:extLst>
          </p:cNvPr>
          <p:cNvSpPr>
            <a:spLocks noGrp="1"/>
          </p:cNvSpPr>
          <p:nvPr>
            <p:ph type="title"/>
          </p:nvPr>
        </p:nvSpPr>
        <p:spPr/>
        <p:txBody>
          <a:bodyPr>
            <a:normAutofit/>
          </a:bodyPr>
          <a:lstStyle/>
          <a:p>
            <a:r>
              <a:rPr lang="en-US" b="1" i="0" dirty="0">
                <a:solidFill>
                  <a:srgbClr val="032855"/>
                </a:solidFill>
                <a:effectLst/>
                <a:latin typeface="Arial" panose="020B0604020202020204" pitchFamily="34" charset="0"/>
                <a:cs typeface="Arial" panose="020B0604020202020204" pitchFamily="34" charset="0"/>
              </a:rPr>
              <a:t>Score</a:t>
            </a:r>
            <a:r>
              <a:rPr lang="en-US" b="1" dirty="0">
                <a:solidFill>
                  <a:srgbClr val="032855"/>
                </a:solidFill>
                <a:latin typeface="Arial" panose="020B0604020202020204" pitchFamily="34" charset="0"/>
                <a:cs typeface="Arial" panose="020B0604020202020204" pitchFamily="34" charset="0"/>
              </a:rPr>
              <a:t> on Kaggle: </a:t>
            </a:r>
          </a:p>
        </p:txBody>
      </p:sp>
      <p:pic>
        <p:nvPicPr>
          <p:cNvPr id="7" name="Image 6"/>
          <p:cNvPicPr>
            <a:picLocks noChangeAspect="1"/>
          </p:cNvPicPr>
          <p:nvPr/>
        </p:nvPicPr>
        <p:blipFill>
          <a:blip r:embed="rId2"/>
          <a:stretch>
            <a:fillRect/>
          </a:stretch>
        </p:blipFill>
        <p:spPr>
          <a:xfrm>
            <a:off x="5882326" y="1227184"/>
            <a:ext cx="4461240" cy="5459149"/>
          </a:xfrm>
          <a:prstGeom prst="rect">
            <a:avLst/>
          </a:prstGeom>
        </p:spPr>
      </p:pic>
      <p:sp>
        <p:nvSpPr>
          <p:cNvPr id="8" name="Rectangle 7"/>
          <p:cNvSpPr/>
          <p:nvPr/>
        </p:nvSpPr>
        <p:spPr>
          <a:xfrm>
            <a:off x="5699684" y="3931488"/>
            <a:ext cx="4826523" cy="49911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7170" name="Picture 2" descr="Flat feedback landing page template">
            <a:extLst>
              <a:ext uri="{FF2B5EF4-FFF2-40B4-BE49-F238E27FC236}">
                <a16:creationId xmlns:a16="http://schemas.microsoft.com/office/drawing/2014/main" id="{57CB1602-1246-AE17-C66E-D21433ABAF61}"/>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9832" b="89928" l="9904" r="92013">
                        <a14:foregroundMark x1="86422" y1="39089" x2="86581" y2="60911"/>
                        <a14:foregroundMark x1="88818" y1="69305" x2="88818" y2="72662"/>
                        <a14:foregroundMark x1="89936" y1="70264" x2="92013" y2="82254"/>
                        <a14:foregroundMark x1="57188" y1="31894" x2="67572" y2="29257"/>
                        <a14:foregroundMark x1="66613" y1="30695" x2="54473" y2="32614"/>
                        <a14:foregroundMark x1="60543" y1="31894" x2="59585" y2="31175"/>
                        <a14:foregroundMark x1="61661" y1="29736" x2="56550" y2="31415"/>
                        <a14:foregroundMark x1="62620" y1="31415" x2="54473" y2="34053"/>
                        <a14:foregroundMark x1="54473" y1="34053" x2="65016" y2="29496"/>
                        <a14:foregroundMark x1="65016" y1="29496" x2="74441" y2="29496"/>
                        <a14:foregroundMark x1="74441" y1="29496" x2="84505" y2="29736"/>
                        <a14:foregroundMark x1="84505" y1="29736" x2="79233" y2="30456"/>
                        <a14:foregroundMark x1="68530" y1="45564" x2="65335" y2="50120"/>
                        <a14:foregroundMark x1="70927" y1="43405" x2="65176" y2="51799"/>
                        <a14:foregroundMark x1="69968" y1="48441" x2="67093" y2="52998"/>
                        <a14:foregroundMark x1="79872" y1="40288" x2="84665" y2="26379"/>
                        <a14:foregroundMark x1="84665" y1="26379" x2="85304" y2="34053"/>
                        <a14:foregroundMark x1="84505" y1="30695" x2="64058" y2="30216"/>
                        <a14:backgroundMark x1="47125" y1="35971" x2="46486" y2="66667"/>
                        <a14:backgroundMark x1="46166" y1="37650" x2="33227" y2="37410"/>
                        <a14:backgroundMark x1="38818" y1="34293" x2="14058" y2="83213"/>
                        <a14:backgroundMark x1="14058" y1="83213" x2="14537" y2="82734"/>
                        <a14:backgroundMark x1="19968" y1="82254" x2="28594" y2="85132"/>
                        <a14:backgroundMark x1="28594" y1="85132" x2="50000" y2="82974"/>
                        <a14:backgroundMark x1="52875" y1="12230" x2="37380" y2="64508"/>
                        <a14:backgroundMark x1="37380" y1="64508" x2="37220" y2="64748"/>
                        <a14:backgroundMark x1="85118" y1="24566" x2="91374" y2="23501"/>
                        <a14:backgroundMark x1="80723" y1="25314" x2="84821" y2="24616"/>
                        <a14:backgroundMark x1="44888" y1="31415" x2="52540" y2="30112"/>
                        <a14:backgroundMark x1="91374" y1="23501" x2="91374" y2="23501"/>
                        <a14:backgroundMark x1="33706" y1="41247" x2="35942" y2="18225"/>
                        <a14:backgroundMark x1="34026" y1="21343" x2="15335" y2="47482"/>
                        <a14:backgroundMark x1="21246" y1="36211" x2="15974" y2="60192"/>
                        <a14:backgroundMark x1="18371" y1="29976" x2="24760" y2="16547"/>
                        <a14:backgroundMark x1="24920" y1="15588" x2="55591" y2="15588"/>
                        <a14:backgroundMark x1="77636" y1="17506" x2="63578" y2="16067"/>
                        <a14:backgroundMark x1="21565" y1="17746" x2="19010" y2="9592"/>
                        <a14:backgroundMark x1="87061" y1="17026" x2="90575" y2="14628"/>
                        <a14:backgroundMark x1="89776" y1="20863" x2="89297" y2="29736"/>
                        <a14:backgroundMark x1="49042" y1="53717" x2="49042" y2="53717"/>
                        <a14:backgroundMark x1="35623" y1="70264" x2="36581" y2="73381"/>
                      </a14:backgroundRemoval>
                    </a14:imgEffect>
                  </a14:imgLayer>
                </a14:imgProps>
              </a:ext>
              <a:ext uri="{28A0092B-C50C-407E-A947-70E740481C1C}">
                <a14:useLocalDpi xmlns:a14="http://schemas.microsoft.com/office/drawing/2010/main" val="0"/>
              </a:ext>
            </a:extLst>
          </a:blip>
          <a:srcRect l="50364" t="27684" r="6022" b="9829"/>
          <a:stretch/>
        </p:blipFill>
        <p:spPr bwMode="auto">
          <a:xfrm>
            <a:off x="3799755" y="2878162"/>
            <a:ext cx="1620741" cy="1635369"/>
          </a:xfrm>
          <a:prstGeom prst="rect">
            <a:avLst/>
          </a:prstGeom>
          <a:noFill/>
          <a:extLst>
            <a:ext uri="{909E8E84-426E-40DD-AFC4-6F175D3DCCD1}">
              <a14:hiddenFill xmlns:a14="http://schemas.microsoft.com/office/drawing/2010/main">
                <a:solidFill>
                  <a:srgbClr val="FFFFFF"/>
                </a:solidFill>
              </a14:hiddenFill>
            </a:ext>
          </a:extLst>
        </p:spPr>
      </p:pic>
      <p:pic>
        <p:nvPicPr>
          <p:cNvPr id="3" name="Content Placeholder 6">
            <a:extLst>
              <a:ext uri="{FF2B5EF4-FFF2-40B4-BE49-F238E27FC236}">
                <a16:creationId xmlns:a16="http://schemas.microsoft.com/office/drawing/2014/main" id="{B943E628-DCBC-23CA-87A7-0E35FDFB5E5E}"/>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3048" r="16340"/>
          <a:stretch/>
        </p:blipFill>
        <p:spPr>
          <a:xfrm>
            <a:off x="0" y="5701005"/>
            <a:ext cx="2060293" cy="1156996"/>
          </a:xfrm>
          <a:prstGeom prst="rect">
            <a:avLst/>
          </a:prstGeom>
        </p:spPr>
      </p:pic>
    </p:spTree>
    <p:extLst>
      <p:ext uri="{BB962C8B-B14F-4D97-AF65-F5344CB8AC3E}">
        <p14:creationId xmlns:p14="http://schemas.microsoft.com/office/powerpoint/2010/main" val="11104869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E558E1-C954-E79F-3EB8-08F3F787BBDD}"/>
              </a:ext>
            </a:extLst>
          </p:cNvPr>
          <p:cNvSpPr>
            <a:spLocks noGrp="1"/>
          </p:cNvSpPr>
          <p:nvPr>
            <p:ph type="title"/>
          </p:nvPr>
        </p:nvSpPr>
        <p:spPr/>
        <p:txBody>
          <a:bodyPr>
            <a:normAutofit/>
          </a:bodyPr>
          <a:lstStyle/>
          <a:p>
            <a:r>
              <a:rPr lang="en-US" b="1" dirty="0">
                <a:solidFill>
                  <a:srgbClr val="032855"/>
                </a:solidFill>
                <a:latin typeface="Söhne"/>
              </a:rPr>
              <a:t>Journey of the project: </a:t>
            </a:r>
          </a:p>
        </p:txBody>
      </p:sp>
      <p:pic>
        <p:nvPicPr>
          <p:cNvPr id="4" name="Content Placeholder 6">
            <a:extLst>
              <a:ext uri="{FF2B5EF4-FFF2-40B4-BE49-F238E27FC236}">
                <a16:creationId xmlns:a16="http://schemas.microsoft.com/office/drawing/2014/main" id="{E1CE1932-691E-339A-CF4C-85AC417E6B2B}"/>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3048" r="16340"/>
          <a:stretch/>
        </p:blipFill>
        <p:spPr>
          <a:xfrm>
            <a:off x="0" y="5701005"/>
            <a:ext cx="2060293" cy="1156996"/>
          </a:xfrm>
          <a:prstGeom prst="rect">
            <a:avLst/>
          </a:prstGeom>
        </p:spPr>
      </p:pic>
      <p:sp>
        <p:nvSpPr>
          <p:cNvPr id="5" name="Content Placeholder 2">
            <a:extLst>
              <a:ext uri="{FF2B5EF4-FFF2-40B4-BE49-F238E27FC236}">
                <a16:creationId xmlns:a16="http://schemas.microsoft.com/office/drawing/2014/main" id="{1D270B82-A858-5542-B5FC-8D1B9165B83E}"/>
              </a:ext>
            </a:extLst>
          </p:cNvPr>
          <p:cNvSpPr txBox="1">
            <a:spLocks/>
          </p:cNvSpPr>
          <p:nvPr/>
        </p:nvSpPr>
        <p:spPr>
          <a:xfrm>
            <a:off x="210532" y="1972351"/>
            <a:ext cx="6953839" cy="3171736"/>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lnSpc>
                <a:spcPct val="150000"/>
              </a:lnSpc>
              <a:buFont typeface="Wingdings" panose="05000000000000000000" pitchFamily="2" charset="2"/>
              <a:buChar char="ü"/>
            </a:pPr>
            <a:r>
              <a:rPr lang="en-US" dirty="0">
                <a:solidFill>
                  <a:srgbClr val="032855"/>
                </a:solidFill>
                <a:latin typeface="Söhne"/>
              </a:rPr>
              <a:t>Experimentation with different hyper-parameters and model architectures.</a:t>
            </a:r>
          </a:p>
          <a:p>
            <a:pPr lvl="1">
              <a:lnSpc>
                <a:spcPct val="150000"/>
              </a:lnSpc>
              <a:buFont typeface="Wingdings" panose="05000000000000000000" pitchFamily="2" charset="2"/>
              <a:buChar char="ü"/>
            </a:pPr>
            <a:r>
              <a:rPr lang="en-US" dirty="0">
                <a:solidFill>
                  <a:srgbClr val="032855"/>
                </a:solidFill>
                <a:latin typeface="Söhne"/>
              </a:rPr>
              <a:t>Use of data augmentation techniques to improve the model's performance.</a:t>
            </a:r>
          </a:p>
          <a:p>
            <a:pPr lvl="1">
              <a:lnSpc>
                <a:spcPct val="150000"/>
              </a:lnSpc>
              <a:buFont typeface="Wingdings" panose="05000000000000000000" pitchFamily="2" charset="2"/>
              <a:buChar char="ü"/>
            </a:pPr>
            <a:r>
              <a:rPr lang="en-US" dirty="0">
                <a:solidFill>
                  <a:srgbClr val="032855"/>
                </a:solidFill>
                <a:latin typeface="Söhne"/>
              </a:rPr>
              <a:t>Reducing the model complexity while keeping high performances, for better resource usage.</a:t>
            </a:r>
          </a:p>
          <a:p>
            <a:pPr>
              <a:lnSpc>
                <a:spcPct val="150000"/>
              </a:lnSpc>
            </a:pPr>
            <a:endParaRPr lang="en-US" dirty="0">
              <a:solidFill>
                <a:srgbClr val="032855"/>
              </a:solidFill>
            </a:endParaRPr>
          </a:p>
        </p:txBody>
      </p:sp>
      <p:pic>
        <p:nvPicPr>
          <p:cNvPr id="8" name="Image 7"/>
          <p:cNvPicPr>
            <a:picLocks noChangeAspect="1"/>
          </p:cNvPicPr>
          <p:nvPr/>
        </p:nvPicPr>
        <p:blipFill>
          <a:blip r:embed="rId3"/>
          <a:stretch>
            <a:fillRect/>
          </a:stretch>
        </p:blipFill>
        <p:spPr>
          <a:xfrm>
            <a:off x="7965648" y="1235475"/>
            <a:ext cx="3840639" cy="2842875"/>
          </a:xfrm>
          <a:prstGeom prst="rect">
            <a:avLst/>
          </a:prstGeom>
        </p:spPr>
      </p:pic>
      <p:pic>
        <p:nvPicPr>
          <p:cNvPr id="9" name="Image 8"/>
          <p:cNvPicPr>
            <a:picLocks noChangeAspect="1"/>
          </p:cNvPicPr>
          <p:nvPr/>
        </p:nvPicPr>
        <p:blipFill>
          <a:blip r:embed="rId4"/>
          <a:stretch>
            <a:fillRect/>
          </a:stretch>
        </p:blipFill>
        <p:spPr>
          <a:xfrm>
            <a:off x="8386118" y="4199957"/>
            <a:ext cx="3359923" cy="2567426"/>
          </a:xfrm>
          <a:prstGeom prst="rect">
            <a:avLst/>
          </a:prstGeom>
        </p:spPr>
      </p:pic>
      <p:sp>
        <p:nvSpPr>
          <p:cNvPr id="10" name="Rectangle 9"/>
          <p:cNvSpPr/>
          <p:nvPr/>
        </p:nvSpPr>
        <p:spPr>
          <a:xfrm>
            <a:off x="2793076" y="5812679"/>
            <a:ext cx="5076454" cy="461665"/>
          </a:xfrm>
          <a:prstGeom prst="rect">
            <a:avLst/>
          </a:prstGeom>
        </p:spPr>
        <p:txBody>
          <a:bodyPr wrap="none">
            <a:spAutoFit/>
          </a:bodyPr>
          <a:lstStyle/>
          <a:p>
            <a:r>
              <a:rPr lang="fr-FR" sz="2400" dirty="0"/>
              <a:t>Total params : 16,913,027 </a:t>
            </a:r>
            <a:r>
              <a:rPr lang="fr-FR" sz="2200" dirty="0">
                <a:solidFill>
                  <a:srgbClr val="0D0D0D"/>
                </a:solidFill>
                <a:latin typeface="Söhne"/>
                <a:sym typeface="Wingdings" panose="05000000000000000000" pitchFamily="2" charset="2"/>
              </a:rPr>
              <a:t> </a:t>
            </a:r>
            <a:r>
              <a:rPr lang="fr-FR" sz="2200" dirty="0">
                <a:solidFill>
                  <a:srgbClr val="0D0D0D"/>
                </a:solidFill>
                <a:latin typeface="Söhne"/>
              </a:rPr>
              <a:t>1,455,059</a:t>
            </a:r>
            <a:endParaRPr lang="en-CA" sz="2200" dirty="0">
              <a:solidFill>
                <a:srgbClr val="0D0D0D"/>
              </a:solidFill>
              <a:latin typeface="Söhne"/>
            </a:endParaRPr>
          </a:p>
        </p:txBody>
      </p:sp>
      <p:sp>
        <p:nvSpPr>
          <p:cNvPr id="11" name="Rectangle 10"/>
          <p:cNvSpPr/>
          <p:nvPr/>
        </p:nvSpPr>
        <p:spPr>
          <a:xfrm>
            <a:off x="2820701" y="5816768"/>
            <a:ext cx="5076454" cy="461665"/>
          </a:xfrm>
          <a:prstGeom prst="rect">
            <a:avLst/>
          </a:prstGeom>
          <a:noFill/>
          <a:ln w="38100">
            <a:solidFill>
              <a:srgbClr val="209B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6108368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F3FEBD-97FD-B61B-6AB9-6A91883A7EEA}"/>
              </a:ext>
            </a:extLst>
          </p:cNvPr>
          <p:cNvSpPr>
            <a:spLocks noGrp="1"/>
          </p:cNvSpPr>
          <p:nvPr>
            <p:ph type="title"/>
          </p:nvPr>
        </p:nvSpPr>
        <p:spPr/>
        <p:txBody>
          <a:bodyPr/>
          <a:lstStyle/>
          <a:p>
            <a:r>
              <a:rPr lang="en-US" b="1" i="0" dirty="0">
                <a:solidFill>
                  <a:srgbClr val="032855"/>
                </a:solidFill>
                <a:effectLst/>
                <a:latin typeface="Söhne"/>
              </a:rPr>
              <a:t>References</a:t>
            </a:r>
            <a:r>
              <a:rPr lang="en-US" b="0" i="0" dirty="0">
                <a:solidFill>
                  <a:srgbClr val="032855"/>
                </a:solidFill>
                <a:effectLst/>
                <a:latin typeface="Söhne"/>
              </a:rPr>
              <a:t>:</a:t>
            </a:r>
            <a:endParaRPr lang="en-US" dirty="0">
              <a:solidFill>
                <a:srgbClr val="032855"/>
              </a:solidFill>
            </a:endParaRPr>
          </a:p>
        </p:txBody>
      </p:sp>
      <p:pic>
        <p:nvPicPr>
          <p:cNvPr id="4" name="Content Placeholder 6">
            <a:extLst>
              <a:ext uri="{FF2B5EF4-FFF2-40B4-BE49-F238E27FC236}">
                <a16:creationId xmlns:a16="http://schemas.microsoft.com/office/drawing/2014/main" id="{3BA2DB60-8FB4-5128-529E-54D4178BD41C}"/>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3048" r="16340"/>
          <a:stretch/>
        </p:blipFill>
        <p:spPr>
          <a:xfrm>
            <a:off x="0" y="5701005"/>
            <a:ext cx="2060293" cy="1156996"/>
          </a:xfrm>
          <a:prstGeom prst="rect">
            <a:avLst/>
          </a:prstGeom>
        </p:spPr>
      </p:pic>
      <p:sp>
        <p:nvSpPr>
          <p:cNvPr id="7" name="Content Placeholder 2">
            <a:extLst>
              <a:ext uri="{FF2B5EF4-FFF2-40B4-BE49-F238E27FC236}">
                <a16:creationId xmlns:a16="http://schemas.microsoft.com/office/drawing/2014/main" id="{4ED5FA16-66A4-8C73-47F3-656614B53F04}"/>
              </a:ext>
            </a:extLst>
          </p:cNvPr>
          <p:cNvSpPr txBox="1">
            <a:spLocks/>
          </p:cNvSpPr>
          <p:nvPr/>
        </p:nvSpPr>
        <p:spPr>
          <a:xfrm>
            <a:off x="438150" y="1400175"/>
            <a:ext cx="9182100" cy="5092700"/>
          </a:xfrm>
          <a:prstGeom prst="rect">
            <a:avLst/>
          </a:prstGeom>
        </p:spPr>
        <p:txBody>
          <a:bodyPr vert="horz" lIns="91440" tIns="45720" rIns="91440" bIns="45720" rtlCol="0">
            <a:normAutofit fontScale="6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mj-lt"/>
              <a:buAutoNum type="arabicPeriod"/>
            </a:pPr>
            <a:r>
              <a:rPr lang="en-US" b="1" dirty="0">
                <a:solidFill>
                  <a:srgbClr val="209BA0"/>
                </a:solidFill>
                <a:latin typeface="Söhne"/>
              </a:rPr>
              <a:t>Libraries</a:t>
            </a:r>
            <a:r>
              <a:rPr lang="en-US" dirty="0">
                <a:solidFill>
                  <a:srgbClr val="209BA0"/>
                </a:solidFill>
                <a:latin typeface="Söhne"/>
              </a:rPr>
              <a:t>:</a:t>
            </a:r>
          </a:p>
          <a:p>
            <a:pPr marL="742950" lvl="1" indent="-285750">
              <a:buFont typeface="+mj-lt"/>
              <a:buAutoNum type="arabicPeriod"/>
            </a:pPr>
            <a:r>
              <a:rPr lang="en-US" b="1" dirty="0">
                <a:solidFill>
                  <a:srgbClr val="209BA0"/>
                </a:solidFill>
                <a:latin typeface="Söhne"/>
              </a:rPr>
              <a:t>TensorFlow: </a:t>
            </a:r>
            <a:r>
              <a:rPr lang="en-US" dirty="0">
                <a:solidFill>
                  <a:srgbClr val="209BA0"/>
                </a:solidFill>
                <a:latin typeface="Söhne"/>
              </a:rPr>
              <a:t>Used for building, training, and evaluating the CNN model.</a:t>
            </a:r>
          </a:p>
          <a:p>
            <a:pPr marL="742950" lvl="1" indent="-285750">
              <a:buFont typeface="+mj-lt"/>
              <a:buAutoNum type="arabicPeriod"/>
            </a:pPr>
            <a:r>
              <a:rPr lang="en-US" b="1" dirty="0" err="1">
                <a:solidFill>
                  <a:srgbClr val="209BA0"/>
                </a:solidFill>
                <a:latin typeface="Söhne"/>
              </a:rPr>
              <a:t>Keras</a:t>
            </a:r>
            <a:r>
              <a:rPr lang="en-US" b="1" dirty="0">
                <a:solidFill>
                  <a:srgbClr val="209BA0"/>
                </a:solidFill>
                <a:latin typeface="Söhne"/>
              </a:rPr>
              <a:t>: </a:t>
            </a:r>
            <a:r>
              <a:rPr lang="en-US" dirty="0">
                <a:solidFill>
                  <a:srgbClr val="209BA0"/>
                </a:solidFill>
                <a:latin typeface="Söhne"/>
              </a:rPr>
              <a:t>Built on top of TensorFlow, used for defining and training deep learning models with ease.</a:t>
            </a:r>
          </a:p>
          <a:p>
            <a:pPr marL="742950" lvl="1" indent="-285750">
              <a:buFont typeface="+mj-lt"/>
              <a:buAutoNum type="arabicPeriod"/>
            </a:pPr>
            <a:r>
              <a:rPr lang="en-US" b="1" dirty="0">
                <a:solidFill>
                  <a:srgbClr val="209BA0"/>
                </a:solidFill>
                <a:latin typeface="Söhne"/>
              </a:rPr>
              <a:t>NumPy: </a:t>
            </a:r>
            <a:r>
              <a:rPr lang="en-US" dirty="0">
                <a:solidFill>
                  <a:srgbClr val="209BA0"/>
                </a:solidFill>
                <a:latin typeface="Söhne"/>
              </a:rPr>
              <a:t>Utilized for numerical computations and data manipulation, particularly for handling image data.</a:t>
            </a:r>
          </a:p>
          <a:p>
            <a:pPr marL="742950" lvl="1" indent="-285750">
              <a:buFont typeface="+mj-lt"/>
              <a:buAutoNum type="arabicPeriod"/>
            </a:pPr>
            <a:r>
              <a:rPr lang="en-US" b="1" dirty="0">
                <a:solidFill>
                  <a:srgbClr val="209BA0"/>
                </a:solidFill>
                <a:latin typeface="Söhne"/>
              </a:rPr>
              <a:t>Pandas: </a:t>
            </a:r>
            <a:r>
              <a:rPr lang="en-US" dirty="0">
                <a:solidFill>
                  <a:srgbClr val="209BA0"/>
                </a:solidFill>
                <a:latin typeface="Söhne"/>
              </a:rPr>
              <a:t>Used for data manipulation and analysis, particularly for loading and preprocessing datasets stored in CSV format.</a:t>
            </a:r>
          </a:p>
          <a:p>
            <a:pPr marL="742950" lvl="1" indent="-285750">
              <a:buFont typeface="+mj-lt"/>
              <a:buAutoNum type="arabicPeriod"/>
            </a:pPr>
            <a:r>
              <a:rPr lang="en-US" b="1" dirty="0">
                <a:solidFill>
                  <a:srgbClr val="209BA0"/>
                </a:solidFill>
                <a:latin typeface="Söhne"/>
              </a:rPr>
              <a:t>Matplotlib: </a:t>
            </a:r>
            <a:r>
              <a:rPr lang="en-US" dirty="0">
                <a:solidFill>
                  <a:srgbClr val="209BA0"/>
                </a:solidFill>
                <a:latin typeface="Söhne"/>
              </a:rPr>
              <a:t>Employed for data visualization, particularly for plotting graphs and displaying images.</a:t>
            </a:r>
          </a:p>
          <a:p>
            <a:pPr marL="742950" lvl="1" indent="-285750">
              <a:buFont typeface="+mj-lt"/>
              <a:buAutoNum type="arabicPeriod"/>
            </a:pPr>
            <a:r>
              <a:rPr lang="en-US" b="1" dirty="0">
                <a:solidFill>
                  <a:srgbClr val="209BA0"/>
                </a:solidFill>
                <a:latin typeface="Söhne"/>
              </a:rPr>
              <a:t>Seaborn: </a:t>
            </a:r>
            <a:r>
              <a:rPr lang="en-US" dirty="0">
                <a:solidFill>
                  <a:srgbClr val="209BA0"/>
                </a:solidFill>
                <a:latin typeface="Söhne"/>
              </a:rPr>
              <a:t>Used for statistical data visualization, particularly for creating </a:t>
            </a:r>
            <a:r>
              <a:rPr lang="en-US" dirty="0" err="1">
                <a:solidFill>
                  <a:srgbClr val="209BA0"/>
                </a:solidFill>
                <a:latin typeface="Söhne"/>
              </a:rPr>
              <a:t>countplots</a:t>
            </a:r>
            <a:r>
              <a:rPr lang="en-US" dirty="0">
                <a:solidFill>
                  <a:srgbClr val="209BA0"/>
                </a:solidFill>
                <a:latin typeface="Söhne"/>
              </a:rPr>
              <a:t> and bar charts.</a:t>
            </a:r>
          </a:p>
          <a:p>
            <a:pPr marL="742950" lvl="1" indent="-285750">
              <a:buFont typeface="+mj-lt"/>
              <a:buAutoNum type="arabicPeriod"/>
            </a:pPr>
            <a:r>
              <a:rPr lang="en-US" b="1" dirty="0">
                <a:solidFill>
                  <a:srgbClr val="209BA0"/>
                </a:solidFill>
                <a:latin typeface="Söhne"/>
              </a:rPr>
              <a:t>Scikit-learn: </a:t>
            </a:r>
            <a:r>
              <a:rPr lang="en-US" dirty="0">
                <a:solidFill>
                  <a:srgbClr val="209BA0"/>
                </a:solidFill>
                <a:latin typeface="Söhne"/>
              </a:rPr>
              <a:t>Utilized for data preprocessing, evaluation metrics calculation, and train-test splitting.</a:t>
            </a:r>
          </a:p>
          <a:p>
            <a:pPr>
              <a:buFont typeface="+mj-lt"/>
              <a:buAutoNum type="arabicPeriod"/>
            </a:pPr>
            <a:r>
              <a:rPr lang="en-US" b="1" dirty="0">
                <a:solidFill>
                  <a:srgbClr val="209BA0"/>
                </a:solidFill>
                <a:latin typeface="Söhne"/>
              </a:rPr>
              <a:t>Datasets</a:t>
            </a:r>
            <a:r>
              <a:rPr lang="en-US" dirty="0">
                <a:solidFill>
                  <a:srgbClr val="209BA0"/>
                </a:solidFill>
                <a:latin typeface="Söhne"/>
              </a:rPr>
              <a:t>:</a:t>
            </a:r>
          </a:p>
          <a:p>
            <a:pPr marL="457200" lvl="1" indent="0">
              <a:buNone/>
            </a:pPr>
            <a:r>
              <a:rPr lang="en-US" dirty="0">
                <a:solidFill>
                  <a:srgbClr val="209BA0"/>
                </a:solidFill>
                <a:latin typeface="Söhne"/>
              </a:rPr>
              <a:t>Chest X-ray Images Dataset: The dataset consists of posteroanterior (PA) view chest X-ray images collected from various sources, comprising Normal, Viral, and COVID-19 affected patients. This dataset serves as the primary source of data for training, validating, and testing the CNN model.</a:t>
            </a:r>
          </a:p>
          <a:p>
            <a:pPr>
              <a:buFont typeface="+mj-lt"/>
              <a:buAutoNum type="arabicPeriod"/>
            </a:pPr>
            <a:r>
              <a:rPr lang="en-US" b="1" dirty="0">
                <a:solidFill>
                  <a:srgbClr val="209BA0"/>
                </a:solidFill>
                <a:latin typeface="Söhne"/>
              </a:rPr>
              <a:t>Google </a:t>
            </a:r>
            <a:r>
              <a:rPr lang="en-US" b="1" dirty="0" err="1">
                <a:solidFill>
                  <a:srgbClr val="209BA0"/>
                </a:solidFill>
                <a:latin typeface="Söhne"/>
              </a:rPr>
              <a:t>Colab</a:t>
            </a:r>
            <a:r>
              <a:rPr lang="en-US" dirty="0">
                <a:solidFill>
                  <a:srgbClr val="209BA0"/>
                </a:solidFill>
                <a:latin typeface="Söhne"/>
              </a:rPr>
              <a:t>:</a:t>
            </a:r>
          </a:p>
          <a:p>
            <a:pPr marL="457200" lvl="1" indent="0">
              <a:buNone/>
            </a:pPr>
            <a:r>
              <a:rPr lang="en-US" dirty="0">
                <a:solidFill>
                  <a:srgbClr val="209BA0"/>
                </a:solidFill>
                <a:latin typeface="Söhne"/>
              </a:rPr>
              <a:t>Google </a:t>
            </a:r>
            <a:r>
              <a:rPr lang="en-US" dirty="0" err="1">
                <a:solidFill>
                  <a:srgbClr val="209BA0"/>
                </a:solidFill>
                <a:latin typeface="Söhne"/>
              </a:rPr>
              <a:t>Colab</a:t>
            </a:r>
            <a:r>
              <a:rPr lang="en-US" dirty="0">
                <a:solidFill>
                  <a:srgbClr val="209BA0"/>
                </a:solidFill>
                <a:latin typeface="Söhne"/>
              </a:rPr>
              <a:t> was used as the development environment for writing and executing the code. It provides free access to GPUs and TPUs, enabling faster training of deep learning models.</a:t>
            </a:r>
          </a:p>
          <a:p>
            <a:pPr>
              <a:buFont typeface="+mj-lt"/>
              <a:buAutoNum type="arabicPeriod"/>
            </a:pPr>
            <a:r>
              <a:rPr lang="en-US" b="1" dirty="0">
                <a:solidFill>
                  <a:srgbClr val="209BA0"/>
                </a:solidFill>
                <a:latin typeface="Söhne"/>
              </a:rPr>
              <a:t>Google Drive</a:t>
            </a:r>
            <a:r>
              <a:rPr lang="en-US" dirty="0">
                <a:solidFill>
                  <a:srgbClr val="209BA0"/>
                </a:solidFill>
                <a:latin typeface="Söhne"/>
              </a:rPr>
              <a:t>:</a:t>
            </a:r>
          </a:p>
          <a:p>
            <a:pPr marL="457200" lvl="1" indent="0">
              <a:buNone/>
            </a:pPr>
            <a:r>
              <a:rPr lang="en-US" dirty="0">
                <a:solidFill>
                  <a:srgbClr val="209BA0"/>
                </a:solidFill>
                <a:latin typeface="Söhne"/>
              </a:rPr>
              <a:t>Google Drive was utilized for storing and accessing the dataset, CSV files, and trained model weights. It facilitates easy collaboration and sharing of project resources among team members.</a:t>
            </a:r>
          </a:p>
        </p:txBody>
      </p:sp>
      <p:pic>
        <p:nvPicPr>
          <p:cNvPr id="14338" name="Picture 2" descr="Funny illustration of machine learning process AI robot gets flow of images documents and voice samples in it39s brain Vector illustration">
            <a:extLst>
              <a:ext uri="{FF2B5EF4-FFF2-40B4-BE49-F238E27FC236}">
                <a16:creationId xmlns:a16="http://schemas.microsoft.com/office/drawing/2014/main" id="{E1FEF9BA-3FE4-72A8-1947-C5B69BAFB4CB}"/>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917" b="97125" l="5911" r="96486">
                        <a14:foregroundMark x1="38818" y1="4473" x2="35144" y2="13898"/>
                        <a14:foregroundMark x1="35144" y1="13898" x2="46326" y2="35942"/>
                        <a14:foregroundMark x1="46326" y1="35942" x2="67412" y2="12939"/>
                        <a14:foregroundMark x1="67412" y1="12939" x2="67252" y2="7188"/>
                        <a14:foregroundMark x1="66613" y1="7508" x2="44409" y2="43930"/>
                        <a14:foregroundMark x1="44409" y1="43930" x2="48722" y2="30032"/>
                        <a14:foregroundMark x1="48722" y1="30032" x2="49201" y2="29553"/>
                        <a14:foregroundMark x1="50000" y1="6709" x2="49361" y2="44089"/>
                        <a14:foregroundMark x1="49361" y1="44089" x2="59425" y2="15176"/>
                        <a14:foregroundMark x1="59425" y1="15176" x2="58147" y2="44728"/>
                        <a14:foregroundMark x1="58147" y1="44728" x2="78594" y2="4952"/>
                        <a14:foregroundMark x1="78594" y1="4952" x2="27476" y2="6070"/>
                        <a14:foregroundMark x1="27476" y1="6070" x2="48722" y2="47604"/>
                        <a14:foregroundMark x1="26198" y1="6070" x2="36581" y2="37061"/>
                        <a14:foregroundMark x1="36581" y1="37061" x2="37700" y2="37859"/>
                        <a14:foregroundMark x1="28115" y1="11661" x2="59585" y2="7987"/>
                        <a14:foregroundMark x1="59585" y1="7987" x2="80032" y2="10383"/>
                        <a14:foregroundMark x1="63099" y1="7668" x2="40256" y2="17732"/>
                        <a14:foregroundMark x1="40256" y1="17732" x2="41054" y2="17252"/>
                        <a14:foregroundMark x1="49840" y1="9265" x2="48562" y2="22684"/>
                        <a14:foregroundMark x1="48562" y1="22684" x2="47764" y2="23802"/>
                        <a14:foregroundMark x1="47604" y1="23802" x2="55751" y2="24281"/>
                        <a14:foregroundMark x1="55751" y1="24281" x2="62300" y2="34665"/>
                        <a14:foregroundMark x1="62300" y1="34665" x2="62780" y2="25399"/>
                        <a14:foregroundMark x1="62780" y1="25399" x2="60703" y2="33227"/>
                        <a14:foregroundMark x1="60703" y1="33227" x2="60703" y2="31470"/>
                        <a14:foregroundMark x1="60863" y1="10703" x2="47125" y2="30831"/>
                        <a14:foregroundMark x1="47125" y1="30831" x2="48562" y2="25719"/>
                        <a14:foregroundMark x1="60703" y1="8626" x2="53355" y2="12939"/>
                        <a14:foregroundMark x1="53355" y1="12939" x2="42492" y2="29553"/>
                        <a14:foregroundMark x1="42492" y1="29553" x2="49521" y2="27316"/>
                        <a14:foregroundMark x1="44249" y1="31150" x2="39617" y2="41693"/>
                        <a14:foregroundMark x1="39617" y1="41693" x2="40415" y2="39617"/>
                        <a14:foregroundMark x1="45367" y1="42332" x2="46645" y2="52236"/>
                        <a14:foregroundMark x1="46645" y1="52236" x2="53195" y2="58946"/>
                        <a14:foregroundMark x1="53195" y1="58946" x2="59904" y2="43610"/>
                        <a14:foregroundMark x1="56230" y1="50958" x2="45687" y2="97444"/>
                        <a14:foregroundMark x1="56550" y1="86262" x2="61661" y2="83387"/>
                        <a14:foregroundMark x1="93930" y1="54153" x2="89297" y2="59265"/>
                        <a14:foregroundMark x1="5911" y1="50799" x2="10064" y2="54952"/>
                        <a14:foregroundMark x1="11981" y1="73482" x2="16933" y2="71406"/>
                        <a14:foregroundMark x1="24441" y1="77796" x2="16933" y2="75879"/>
                        <a14:foregroundMark x1="19808" y1="74121" x2="9585" y2="69329"/>
                        <a14:foregroundMark x1="9585" y1="69329" x2="8466" y2="67572"/>
                        <a14:foregroundMark x1="15335" y1="71725" x2="24121" y2="80831"/>
                        <a14:foregroundMark x1="24121" y1="80831" x2="23482" y2="76997"/>
                        <a14:foregroundMark x1="23163" y1="78275" x2="10383" y2="68850"/>
                        <a14:foregroundMark x1="10383" y1="68850" x2="9904" y2="73802"/>
                        <a14:foregroundMark x1="6869" y1="66773" x2="9265" y2="70288"/>
                        <a14:foregroundMark x1="69489" y1="82907" x2="69329" y2="94569"/>
                        <a14:foregroundMark x1="69329" y1="94569" x2="69329" y2="93610"/>
                        <a14:foregroundMark x1="71725" y1="82109" x2="72204" y2="91534"/>
                        <a14:foregroundMark x1="72204" y1="91534" x2="72524" y2="90735"/>
                        <a14:foregroundMark x1="94888" y1="62780" x2="88339" y2="68211"/>
                        <a14:foregroundMark x1="95048" y1="59744" x2="92812" y2="67412"/>
                        <a14:foregroundMark x1="96006" y1="68211" x2="88978" y2="77157"/>
                        <a14:foregroundMark x1="88978" y1="77157" x2="87061" y2="77796"/>
                        <a14:foregroundMark x1="96486" y1="49681" x2="95367" y2="52396"/>
                        <a14:foregroundMark x1="64377" y1="3994" x2="61821" y2="3355"/>
                        <a14:foregroundMark x1="27955" y1="6230" x2="29393" y2="2875"/>
                        <a14:foregroundMark x1="36901" y1="1917" x2="35942" y2="9425"/>
                        <a14:foregroundMark x1="25399" y1="5911" x2="23323" y2="7668"/>
                        <a14:foregroundMark x1="24441" y1="7029" x2="25559" y2="9105"/>
                        <a14:foregroundMark x1="24121" y1="5431" x2="24601" y2="7029"/>
                        <a14:foregroundMark x1="24920" y1="6550" x2="23003" y2="7188"/>
                        <a14:foregroundMark x1="25879" y1="5272" x2="23642" y2="7348"/>
                        <a14:foregroundMark x1="22524" y1="6550" x2="25399" y2="6390"/>
                        <a14:foregroundMark x1="30351" y1="19489" x2="30192" y2="23962"/>
                        <a14:foregroundMark x1="30511" y1="19649" x2="29073" y2="22364"/>
                        <a14:foregroundMark x1="29553" y1="18850" x2="31150" y2="19649"/>
                        <a14:foregroundMark x1="31310" y1="18530" x2="30192" y2="19010"/>
                        <a14:foregroundMark x1="30192" y1="17252" x2="30192" y2="23802"/>
                        <a14:foregroundMark x1="26198" y1="4952" x2="24760" y2="10064"/>
                        <a14:foregroundMark x1="26198" y1="8466" x2="26837" y2="13259"/>
                        <a14:foregroundMark x1="26198" y1="5431" x2="27476" y2="2716"/>
                        <a14:foregroundMark x1="27157" y1="2716" x2="21885" y2="6390"/>
                      </a14:backgroundRemoval>
                    </a14:imgEffect>
                  </a14:imgLayer>
                </a14:imgProps>
              </a:ext>
              <a:ext uri="{28A0092B-C50C-407E-A947-70E740481C1C}">
                <a14:useLocalDpi xmlns:a14="http://schemas.microsoft.com/office/drawing/2010/main" val="0"/>
              </a:ext>
            </a:extLst>
          </a:blip>
          <a:srcRect/>
          <a:stretch>
            <a:fillRect/>
          </a:stretch>
        </p:blipFill>
        <p:spPr bwMode="auto">
          <a:xfrm>
            <a:off x="8696325" y="2990850"/>
            <a:ext cx="3619500" cy="3867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23406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890141-B3D9-580C-6B4C-A20210E3B4BE}"/>
              </a:ext>
            </a:extLst>
          </p:cNvPr>
          <p:cNvSpPr>
            <a:spLocks noGrp="1"/>
          </p:cNvSpPr>
          <p:nvPr>
            <p:ph type="title"/>
          </p:nvPr>
        </p:nvSpPr>
        <p:spPr/>
        <p:txBody>
          <a:bodyPr/>
          <a:lstStyle/>
          <a:p>
            <a:r>
              <a:rPr lang="en-US" b="1" i="0" dirty="0">
                <a:solidFill>
                  <a:srgbClr val="032855"/>
                </a:solidFill>
                <a:effectLst/>
                <a:latin typeface="Söhne"/>
              </a:rPr>
              <a:t>Context:</a:t>
            </a:r>
            <a:endParaRPr lang="en-US" dirty="0">
              <a:solidFill>
                <a:srgbClr val="032855"/>
              </a:solidFill>
            </a:endParaRPr>
          </a:p>
        </p:txBody>
      </p:sp>
      <p:pic>
        <p:nvPicPr>
          <p:cNvPr id="4" name="Content Placeholder 6">
            <a:extLst>
              <a:ext uri="{FF2B5EF4-FFF2-40B4-BE49-F238E27FC236}">
                <a16:creationId xmlns:a16="http://schemas.microsoft.com/office/drawing/2014/main" id="{2C46595A-8D5F-C8B4-287C-96DD9D1DC7E8}"/>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3048" r="16340"/>
          <a:stretch/>
        </p:blipFill>
        <p:spPr>
          <a:xfrm>
            <a:off x="0" y="5701005"/>
            <a:ext cx="2060293" cy="1156996"/>
          </a:xfrm>
          <a:prstGeom prst="rect">
            <a:avLst/>
          </a:prstGeom>
        </p:spPr>
      </p:pic>
      <p:sp>
        <p:nvSpPr>
          <p:cNvPr id="7" name="AutoShape 6">
            <a:extLst>
              <a:ext uri="{FF2B5EF4-FFF2-40B4-BE49-F238E27FC236}">
                <a16:creationId xmlns:a16="http://schemas.microsoft.com/office/drawing/2014/main" id="{CA4D06A9-74B3-E779-0AA8-3473E04559B6}"/>
              </a:ext>
            </a:extLst>
          </p:cNvPr>
          <p:cNvSpPr>
            <a:spLocks noChangeAspect="1" noChangeArrowheads="1"/>
          </p:cNvSpPr>
          <p:nvPr/>
        </p:nvSpPr>
        <p:spPr bwMode="auto">
          <a:xfrm>
            <a:off x="2905125" y="1519238"/>
            <a:ext cx="6381750" cy="381952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1" name="Picture 10">
            <a:extLst>
              <a:ext uri="{FF2B5EF4-FFF2-40B4-BE49-F238E27FC236}">
                <a16:creationId xmlns:a16="http://schemas.microsoft.com/office/drawing/2014/main" id="{CA53C0EE-28FC-ECA6-4B27-127A6B0332D1}"/>
              </a:ext>
            </a:extLst>
          </p:cNvPr>
          <p:cNvPicPr>
            <a:picLocks noChangeAspect="1"/>
          </p:cNvPicPr>
          <p:nvPr/>
        </p:nvPicPr>
        <p:blipFill rotWithShape="1">
          <a:blip r:embed="rId3"/>
          <a:srcRect l="2903" t="7514" r="9036" b="10246"/>
          <a:stretch/>
        </p:blipFill>
        <p:spPr>
          <a:xfrm>
            <a:off x="6787978" y="2141538"/>
            <a:ext cx="5029741" cy="4185121"/>
          </a:xfrm>
          <a:prstGeom prst="rect">
            <a:avLst/>
          </a:prstGeom>
        </p:spPr>
      </p:pic>
      <p:sp>
        <p:nvSpPr>
          <p:cNvPr id="15" name="TextBox 14">
            <a:extLst>
              <a:ext uri="{FF2B5EF4-FFF2-40B4-BE49-F238E27FC236}">
                <a16:creationId xmlns:a16="http://schemas.microsoft.com/office/drawing/2014/main" id="{237907ED-F5EC-4985-1DA9-E140F82C8771}"/>
              </a:ext>
            </a:extLst>
          </p:cNvPr>
          <p:cNvSpPr txBox="1"/>
          <p:nvPr/>
        </p:nvSpPr>
        <p:spPr>
          <a:xfrm>
            <a:off x="11353800" y="3624349"/>
            <a:ext cx="769215" cy="261610"/>
          </a:xfrm>
          <a:prstGeom prst="rect">
            <a:avLst/>
          </a:prstGeom>
          <a:noFill/>
        </p:spPr>
        <p:txBody>
          <a:bodyPr wrap="square">
            <a:spAutoFit/>
          </a:bodyPr>
          <a:lstStyle/>
          <a:p>
            <a:r>
              <a:rPr lang="en-US" sz="1100" b="1" i="0" dirty="0">
                <a:solidFill>
                  <a:srgbClr val="0D0D0D"/>
                </a:solidFill>
                <a:effectLst/>
                <a:latin typeface="Söhne"/>
              </a:rPr>
              <a:t>COVID-19 </a:t>
            </a:r>
            <a:endParaRPr lang="en-US" sz="1100" b="1" dirty="0"/>
          </a:p>
        </p:txBody>
      </p:sp>
      <p:sp>
        <p:nvSpPr>
          <p:cNvPr id="18" name="Content Placeholder 2">
            <a:extLst>
              <a:ext uri="{FF2B5EF4-FFF2-40B4-BE49-F238E27FC236}">
                <a16:creationId xmlns:a16="http://schemas.microsoft.com/office/drawing/2014/main" id="{63D89370-12C8-1413-9DF6-E81D35253C4D}"/>
              </a:ext>
            </a:extLst>
          </p:cNvPr>
          <p:cNvSpPr>
            <a:spLocks noGrp="1"/>
          </p:cNvSpPr>
          <p:nvPr>
            <p:ph idx="1"/>
          </p:nvPr>
        </p:nvSpPr>
        <p:spPr>
          <a:xfrm>
            <a:off x="656314" y="2147844"/>
            <a:ext cx="5826368" cy="3190918"/>
          </a:xfrm>
        </p:spPr>
        <p:txBody>
          <a:bodyPr>
            <a:normAutofit/>
          </a:bodyPr>
          <a:lstStyle/>
          <a:p>
            <a:pPr marL="701675" indent="-342900">
              <a:lnSpc>
                <a:spcPct val="150000"/>
              </a:lnSpc>
              <a:buFont typeface="Wingdings" panose="05000000000000000000" pitchFamily="2" charset="2"/>
              <a:buChar char="q"/>
              <a:tabLst>
                <a:tab pos="358775" algn="l"/>
                <a:tab pos="715963" algn="l"/>
              </a:tabLst>
            </a:pPr>
            <a:r>
              <a:rPr lang="en-US" sz="2400" dirty="0">
                <a:solidFill>
                  <a:srgbClr val="032855"/>
                </a:solidFill>
                <a:latin typeface="Söhne"/>
              </a:rPr>
              <a:t>Importance of diagnosing COVID-19 in a timely and accurate manner.</a:t>
            </a:r>
          </a:p>
          <a:p>
            <a:pPr marL="701675" indent="-342900">
              <a:lnSpc>
                <a:spcPct val="150000"/>
              </a:lnSpc>
              <a:buFont typeface="Wingdings" panose="05000000000000000000" pitchFamily="2" charset="2"/>
              <a:buChar char="q"/>
              <a:tabLst>
                <a:tab pos="358775" algn="l"/>
                <a:tab pos="715963" algn="l"/>
              </a:tabLst>
            </a:pPr>
            <a:r>
              <a:rPr lang="en-US" sz="2400" dirty="0">
                <a:solidFill>
                  <a:srgbClr val="032855"/>
                </a:solidFill>
                <a:latin typeface="Söhne"/>
              </a:rPr>
              <a:t>Human resource crisis during the pandemic.</a:t>
            </a:r>
          </a:p>
        </p:txBody>
      </p:sp>
      <p:sp>
        <p:nvSpPr>
          <p:cNvPr id="5" name="TextBox 4">
            <a:extLst>
              <a:ext uri="{FF2B5EF4-FFF2-40B4-BE49-F238E27FC236}">
                <a16:creationId xmlns:a16="http://schemas.microsoft.com/office/drawing/2014/main" id="{BD8EB624-DD32-77AC-E5B7-9EA2AC6E451E}"/>
              </a:ext>
            </a:extLst>
          </p:cNvPr>
          <p:cNvSpPr txBox="1"/>
          <p:nvPr/>
        </p:nvSpPr>
        <p:spPr>
          <a:xfrm>
            <a:off x="667682" y="1560854"/>
            <a:ext cx="8080902" cy="461665"/>
          </a:xfrm>
          <a:prstGeom prst="rect">
            <a:avLst/>
          </a:prstGeom>
          <a:noFill/>
        </p:spPr>
        <p:txBody>
          <a:bodyPr wrap="square">
            <a:spAutoFit/>
          </a:bodyPr>
          <a:lstStyle/>
          <a:p>
            <a:pPr marL="0" indent="0">
              <a:lnSpc>
                <a:spcPct val="100000"/>
              </a:lnSpc>
              <a:buNone/>
            </a:pPr>
            <a:r>
              <a:rPr lang="en-US" sz="2400" b="1" i="0" dirty="0">
                <a:solidFill>
                  <a:srgbClr val="032855"/>
                </a:solidFill>
                <a:effectLst/>
                <a:latin typeface="Söhne"/>
              </a:rPr>
              <a:t>Automated Diagnosis of COVID-19 from Chest </a:t>
            </a:r>
            <a:r>
              <a:rPr lang="en-US" sz="2400" b="1" dirty="0">
                <a:solidFill>
                  <a:srgbClr val="032855"/>
                </a:solidFill>
                <a:latin typeface="Söhne"/>
              </a:rPr>
              <a:t>X-ray Images</a:t>
            </a:r>
          </a:p>
        </p:txBody>
      </p:sp>
    </p:spTree>
    <p:extLst>
      <p:ext uri="{BB962C8B-B14F-4D97-AF65-F5344CB8AC3E}">
        <p14:creationId xmlns:p14="http://schemas.microsoft.com/office/powerpoint/2010/main" val="39727599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00" name="Picture 8" descr="Robotic hand with a flower, vector background ">
            <a:extLst>
              <a:ext uri="{FF2B5EF4-FFF2-40B4-BE49-F238E27FC236}">
                <a16:creationId xmlns:a16="http://schemas.microsoft.com/office/drawing/2014/main" id="{D79DD67B-0FEA-8320-53DF-E2B252476FFD}"/>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10000" b="90000" l="10000" r="99524">
                        <a14:foregroundMark x1="49048" y1="72083" x2="95714" y2="66250"/>
                        <a14:foregroundMark x1="86667" y1="67500" x2="96190" y2="73333"/>
                        <a14:foregroundMark x1="99524" y1="74583" x2="94762" y2="80000"/>
                        <a14:foregroundMark x1="52381" y1="28750" x2="49048" y2="32083"/>
                        <a14:foregroundMark x1="52381" y1="27917" x2="42857" y2="27917"/>
                        <a14:foregroundMark x1="49524" y1="22083" x2="49048" y2="26667"/>
                        <a14:foregroundMark x1="54762" y1="20417" x2="55238" y2="24583"/>
                        <a14:foregroundMark x1="65238" y1="63750" x2="56667" y2="67083"/>
                      </a14:backgroundRemoval>
                    </a14:imgEffect>
                  </a14:imgLayer>
                </a14:imgProps>
              </a:ext>
              <a:ext uri="{28A0092B-C50C-407E-A947-70E740481C1C}">
                <a14:useLocalDpi xmlns:a14="http://schemas.microsoft.com/office/drawing/2010/main" val="0"/>
              </a:ext>
            </a:extLst>
          </a:blip>
          <a:srcRect/>
          <a:stretch>
            <a:fillRect/>
          </a:stretch>
        </p:blipFill>
        <p:spPr bwMode="auto">
          <a:xfrm>
            <a:off x="1925423" y="816992"/>
            <a:ext cx="1915643" cy="1900765"/>
          </a:xfrm>
          <a:prstGeom prst="rect">
            <a:avLst/>
          </a:prstGeom>
          <a:noFill/>
          <a:extLst>
            <a:ext uri="{909E8E84-426E-40DD-AFC4-6F175D3DCCD1}">
              <a14:hiddenFill xmlns:a14="http://schemas.microsoft.com/office/drawing/2010/main">
                <a:solidFill>
                  <a:srgbClr val="FFFFFF"/>
                </a:solidFill>
              </a14:hiddenFill>
            </a:ext>
          </a:extLst>
        </p:spPr>
      </p:pic>
      <p:pic>
        <p:nvPicPr>
          <p:cNvPr id="5" name="Content Placeholder 6">
            <a:extLst>
              <a:ext uri="{FF2B5EF4-FFF2-40B4-BE49-F238E27FC236}">
                <a16:creationId xmlns:a16="http://schemas.microsoft.com/office/drawing/2014/main" id="{B2ECF976-0AC2-7C2E-451E-494DA8728906}"/>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3048" r="16340"/>
          <a:stretch/>
        </p:blipFill>
        <p:spPr>
          <a:xfrm>
            <a:off x="0" y="5701005"/>
            <a:ext cx="2060293" cy="1156996"/>
          </a:xfrm>
          <a:prstGeom prst="rect">
            <a:avLst/>
          </a:prstGeom>
        </p:spPr>
      </p:pic>
      <p:sp>
        <p:nvSpPr>
          <p:cNvPr id="8" name="Title 1">
            <a:extLst>
              <a:ext uri="{FF2B5EF4-FFF2-40B4-BE49-F238E27FC236}">
                <a16:creationId xmlns:a16="http://schemas.microsoft.com/office/drawing/2014/main" id="{9B1730AF-DA0F-9D4C-A95C-EF4606A98952}"/>
              </a:ext>
            </a:extLst>
          </p:cNvPr>
          <p:cNvSpPr>
            <a:spLocks noGrp="1"/>
          </p:cNvSpPr>
          <p:nvPr>
            <p:ph type="title"/>
          </p:nvPr>
        </p:nvSpPr>
        <p:spPr>
          <a:xfrm>
            <a:off x="3501590" y="1661091"/>
            <a:ext cx="6260248" cy="1325563"/>
          </a:xfrm>
        </p:spPr>
        <p:txBody>
          <a:bodyPr>
            <a:normAutofit/>
          </a:bodyPr>
          <a:lstStyle/>
          <a:p>
            <a:r>
              <a:rPr lang="en-US" sz="8000" b="1" dirty="0">
                <a:ln>
                  <a:solidFill>
                    <a:srgbClr val="00ADBB"/>
                  </a:solidFill>
                </a:ln>
                <a:solidFill>
                  <a:srgbClr val="032855"/>
                </a:solidFill>
                <a:effectLst>
                  <a:reflection blurRad="6350" stA="55000" endA="300" endPos="45500" dir="5400000" sy="-100000" algn="bl" rotWithShape="0"/>
                </a:effectLst>
                <a:latin typeface="Arial" panose="020B0604020202020204" pitchFamily="34" charset="0"/>
                <a:cs typeface="Arial" panose="020B0604020202020204" pitchFamily="34" charset="0"/>
              </a:rPr>
              <a:t>Thank you</a:t>
            </a:r>
          </a:p>
        </p:txBody>
      </p:sp>
      <p:pic>
        <p:nvPicPr>
          <p:cNvPr id="8202" name="Picture 10" descr="3D little human characters X2 handshaking People series">
            <a:extLst>
              <a:ext uri="{FF2B5EF4-FFF2-40B4-BE49-F238E27FC236}">
                <a16:creationId xmlns:a16="http://schemas.microsoft.com/office/drawing/2014/main" id="{6D768F45-5112-C7E5-90EB-D07DBB86C130}"/>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9592" b="91127" l="9744" r="89776">
                        <a14:foregroundMark x1="73962" y1="21103" x2="72524" y2="32374"/>
                        <a14:foregroundMark x1="76358" y1="90647" x2="76358" y2="90647"/>
                        <a14:foregroundMark x1="79712" y1="76499" x2="79712" y2="76499"/>
                        <a14:foregroundMark x1="74760" y1="79856" x2="74760" y2="79856"/>
                        <a14:foregroundMark x1="24601" y1="91127" x2="24601" y2="91127"/>
                      </a14:backgroundRemoval>
                    </a14:imgEffect>
                  </a14:imgLayer>
                </a14:imgProps>
              </a:ext>
              <a:ext uri="{28A0092B-C50C-407E-A947-70E740481C1C}">
                <a14:useLocalDpi xmlns:a14="http://schemas.microsoft.com/office/drawing/2010/main" val="0"/>
              </a:ext>
            </a:extLst>
          </a:blip>
          <a:srcRect/>
          <a:stretch>
            <a:fillRect/>
          </a:stretch>
        </p:blipFill>
        <p:spPr bwMode="auto">
          <a:xfrm>
            <a:off x="3238242" y="2986654"/>
            <a:ext cx="5963423" cy="41187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29619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5E5B4-2C4D-63E8-B56B-4A9D8F712A6D}"/>
              </a:ext>
            </a:extLst>
          </p:cNvPr>
          <p:cNvSpPr>
            <a:spLocks noGrp="1"/>
          </p:cNvSpPr>
          <p:nvPr>
            <p:ph type="title"/>
          </p:nvPr>
        </p:nvSpPr>
        <p:spPr>
          <a:xfrm>
            <a:off x="348005" y="365125"/>
            <a:ext cx="10515600" cy="1325563"/>
          </a:xfrm>
        </p:spPr>
        <p:txBody>
          <a:bodyPr>
            <a:normAutofit/>
          </a:bodyPr>
          <a:lstStyle/>
          <a:p>
            <a:r>
              <a:rPr lang="en-US" sz="4000" b="1" i="0" dirty="0">
                <a:solidFill>
                  <a:srgbClr val="032855"/>
                </a:solidFill>
                <a:effectLst/>
                <a:latin typeface="Söhne"/>
              </a:rPr>
              <a:t>Using CNN for Image Classification</a:t>
            </a:r>
            <a:endParaRPr lang="en-US" sz="4000" b="1" dirty="0">
              <a:solidFill>
                <a:srgbClr val="032855"/>
              </a:solidFill>
            </a:endParaRPr>
          </a:p>
        </p:txBody>
      </p:sp>
      <p:sp>
        <p:nvSpPr>
          <p:cNvPr id="3" name="Content Placeholder 2">
            <a:extLst>
              <a:ext uri="{FF2B5EF4-FFF2-40B4-BE49-F238E27FC236}">
                <a16:creationId xmlns:a16="http://schemas.microsoft.com/office/drawing/2014/main" id="{3342CC20-F07C-9E6D-1D96-A35848823361}"/>
              </a:ext>
            </a:extLst>
          </p:cNvPr>
          <p:cNvSpPr>
            <a:spLocks noGrp="1"/>
          </p:cNvSpPr>
          <p:nvPr>
            <p:ph idx="1"/>
          </p:nvPr>
        </p:nvSpPr>
        <p:spPr>
          <a:xfrm>
            <a:off x="404569" y="1899885"/>
            <a:ext cx="10539951" cy="4351338"/>
          </a:xfrm>
        </p:spPr>
        <p:txBody>
          <a:bodyPr/>
          <a:lstStyle/>
          <a:p>
            <a:pPr marL="0" indent="0" algn="just">
              <a:buNone/>
            </a:pPr>
            <a:r>
              <a:rPr lang="en-US" b="0" i="0" dirty="0">
                <a:solidFill>
                  <a:srgbClr val="032855"/>
                </a:solidFill>
                <a:effectLst/>
                <a:latin typeface="Söhne"/>
              </a:rPr>
              <a:t>CNNs are well-suited for image classification tasks due to their ability to automatically learn hierarchical features, exploit spatial relationships, and generalize well to unseen data.</a:t>
            </a:r>
          </a:p>
        </p:txBody>
      </p:sp>
      <p:pic>
        <p:nvPicPr>
          <p:cNvPr id="4" name="Content Placeholder 6">
            <a:extLst>
              <a:ext uri="{FF2B5EF4-FFF2-40B4-BE49-F238E27FC236}">
                <a16:creationId xmlns:a16="http://schemas.microsoft.com/office/drawing/2014/main" id="{3250747B-D60C-71F2-E556-31EA3E8B835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3048" r="16340"/>
          <a:stretch/>
        </p:blipFill>
        <p:spPr>
          <a:xfrm>
            <a:off x="0" y="5701005"/>
            <a:ext cx="2060293" cy="1156996"/>
          </a:xfrm>
          <a:prstGeom prst="rect">
            <a:avLst/>
          </a:prstGeom>
        </p:spPr>
      </p:pic>
      <p:pic>
        <p:nvPicPr>
          <p:cNvPr id="6146" name="Picture 2" descr="Ai writes code artificial intelligence coding">
            <a:extLst>
              <a:ext uri="{FF2B5EF4-FFF2-40B4-BE49-F238E27FC236}">
                <a16:creationId xmlns:a16="http://schemas.microsoft.com/office/drawing/2014/main" id="{902F727C-6136-00F6-B500-64D185CF659C}"/>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backgroundRemoval t="6475" b="95923" l="6550" r="93770">
                        <a14:foregroundMark x1="37220" y1="25659" x2="29712" y2="35492"/>
                        <a14:foregroundMark x1="29712" y1="35492" x2="30351" y2="34532"/>
                        <a14:foregroundMark x1="37380" y1="29736" x2="23802" y2="57794"/>
                        <a14:foregroundMark x1="23802" y1="57794" x2="21406" y2="72422"/>
                        <a14:foregroundMark x1="24920" y1="39568" x2="19489" y2="57314"/>
                        <a14:foregroundMark x1="19489" y1="57314" x2="19489" y2="55875"/>
                        <a14:foregroundMark x1="21885" y1="45803" x2="26038" y2="57794"/>
                        <a14:foregroundMark x1="26038" y1="57794" x2="42013" y2="67626"/>
                        <a14:foregroundMark x1="42013" y1="67626" x2="46486" y2="46283"/>
                        <a14:foregroundMark x1="67891" y1="61631" x2="59265" y2="77458"/>
                        <a14:foregroundMark x1="59265" y1="77458" x2="57827" y2="69065"/>
                        <a14:foregroundMark x1="62460" y1="84892" x2="33227" y2="87770"/>
                        <a14:foregroundMark x1="33227" y1="87770" x2="32428" y2="88729"/>
                        <a14:foregroundMark x1="29712" y1="92086" x2="17412" y2="91127"/>
                        <a14:foregroundMark x1="28435" y1="89928" x2="22364" y2="64508"/>
                        <a14:foregroundMark x1="22364" y1="64508" x2="22524" y2="69065"/>
                        <a14:foregroundMark x1="30351" y1="66667" x2="17412" y2="74341"/>
                        <a14:foregroundMark x1="17412" y1="74341" x2="14537" y2="65228"/>
                        <a14:foregroundMark x1="13738" y1="59712" x2="12460" y2="69544"/>
                        <a14:foregroundMark x1="19968" y1="60911" x2="7987" y2="65947"/>
                        <a14:foregroundMark x1="7987" y1="65947" x2="7987" y2="65947"/>
                        <a14:foregroundMark x1="21406" y1="72182" x2="12300" y2="86091"/>
                        <a14:foregroundMark x1="12300" y1="86091" x2="11661" y2="86571"/>
                        <a14:foregroundMark x1="41534" y1="21823" x2="48882" y2="15827"/>
                        <a14:foregroundMark x1="48882" y1="15827" x2="59105" y2="22782"/>
                        <a14:foregroundMark x1="69489" y1="22782" x2="78275" y2="53957"/>
                        <a14:foregroundMark x1="74281" y1="24460" x2="53674" y2="41247"/>
                        <a14:foregroundMark x1="53674" y1="41247" x2="51438" y2="44604"/>
                        <a14:foregroundMark x1="64058" y1="23741" x2="76038" y2="13669"/>
                        <a14:foregroundMark x1="76518" y1="13189" x2="69329" y2="12710"/>
                        <a14:foregroundMark x1="77796" y1="11990" x2="74121" y2="10552"/>
                        <a14:foregroundMark x1="70128" y1="6475" x2="72204" y2="7194"/>
                        <a14:foregroundMark x1="78275" y1="8873" x2="77955" y2="8153"/>
                        <a14:foregroundMark x1="73323" y1="8393" x2="77157" y2="9113"/>
                        <a14:foregroundMark x1="77796" y1="9592" x2="89776" y2="21823"/>
                        <a14:foregroundMark x1="93770" y1="17506" x2="90096" y2="26859"/>
                        <a14:foregroundMark x1="90895" y1="31415" x2="92013" y2="39089"/>
                        <a14:foregroundMark x1="91853" y1="31175" x2="89936" y2="35971"/>
                        <a14:foregroundMark x1="92013" y1="26379" x2="89776" y2="32134"/>
                        <a14:foregroundMark x1="89776" y1="43165" x2="84665" y2="54916"/>
                        <a14:foregroundMark x1="84665" y1="54916" x2="83546" y2="53477"/>
                        <a14:foregroundMark x1="84665" y1="75540" x2="76837" y2="96163"/>
                        <a14:foregroundMark x1="76198" y1="93525" x2="68371" y2="93285"/>
                        <a14:foregroundMark x1="68051" y1="93285" x2="19808" y2="93525"/>
                        <a14:foregroundMark x1="78435" y1="91847" x2="87540" y2="91847"/>
                        <a14:foregroundMark x1="87540" y1="91847" x2="87380" y2="91847"/>
                        <a14:foregroundMark x1="86741" y1="92086" x2="75240" y2="95444"/>
                        <a14:foregroundMark x1="15815" y1="81535" x2="9265" y2="72662"/>
                        <a14:foregroundMark x1="19010" y1="49161" x2="8786" y2="53237"/>
                        <a14:foregroundMark x1="8786" y1="53237" x2="6550" y2="61631"/>
                        <a14:foregroundMark x1="8626" y1="58034" x2="12620" y2="53957"/>
                        <a14:foregroundMark x1="42652" y1="38129" x2="31470" y2="51319"/>
                        <a14:foregroundMark x1="31470" y1="51319" x2="32109" y2="52038"/>
                        <a14:foregroundMark x1="49681" y1="34532" x2="48243" y2="52998"/>
                        <a14:foregroundMark x1="48243" y1="52998" x2="47284" y2="55875"/>
                      </a14:backgroundRemoval>
                    </a14:imgEffect>
                  </a14:imgLayer>
                </a14:imgProps>
              </a:ext>
              <a:ext uri="{28A0092B-C50C-407E-A947-70E740481C1C}">
                <a14:useLocalDpi xmlns:a14="http://schemas.microsoft.com/office/drawing/2010/main" val="0"/>
              </a:ext>
            </a:extLst>
          </a:blip>
          <a:srcRect b="6342"/>
          <a:stretch/>
        </p:blipFill>
        <p:spPr bwMode="auto">
          <a:xfrm>
            <a:off x="6370667" y="3079806"/>
            <a:ext cx="5962650" cy="3720004"/>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F57E8E72-DBC6-56CB-2A95-714FF4DC6876}"/>
              </a:ext>
            </a:extLst>
          </p:cNvPr>
          <p:cNvSpPr txBox="1"/>
          <p:nvPr/>
        </p:nvSpPr>
        <p:spPr>
          <a:xfrm>
            <a:off x="521727" y="3454041"/>
            <a:ext cx="6001621" cy="2246769"/>
          </a:xfrm>
          <a:prstGeom prst="rect">
            <a:avLst/>
          </a:prstGeom>
          <a:noFill/>
        </p:spPr>
        <p:txBody>
          <a:bodyPr wrap="square">
            <a:spAutoFit/>
          </a:bodyPr>
          <a:lstStyle/>
          <a:p>
            <a:pPr algn="just"/>
            <a:r>
              <a:rPr lang="en-US" sz="2800" b="0" i="0" dirty="0">
                <a:solidFill>
                  <a:srgbClr val="032855"/>
                </a:solidFill>
                <a:effectLst/>
                <a:latin typeface="Söhne"/>
              </a:rPr>
              <a:t>Their architecture is inspired by the organization of the visual cortex in the human brain, making them effective tools for processing and understanding visual information.</a:t>
            </a:r>
            <a:endParaRPr lang="en-US" sz="2800" dirty="0">
              <a:solidFill>
                <a:srgbClr val="032855"/>
              </a:solidFill>
            </a:endParaRPr>
          </a:p>
        </p:txBody>
      </p:sp>
    </p:spTree>
    <p:extLst>
      <p:ext uri="{BB962C8B-B14F-4D97-AF65-F5344CB8AC3E}">
        <p14:creationId xmlns:p14="http://schemas.microsoft.com/office/powerpoint/2010/main" val="13255973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3FE11E-ED74-7C04-44E4-B57C523A1709}"/>
              </a:ext>
            </a:extLst>
          </p:cNvPr>
          <p:cNvSpPr>
            <a:spLocks noGrp="1"/>
          </p:cNvSpPr>
          <p:nvPr>
            <p:ph type="title"/>
          </p:nvPr>
        </p:nvSpPr>
        <p:spPr>
          <a:xfrm>
            <a:off x="564824" y="365125"/>
            <a:ext cx="10515600" cy="1325563"/>
          </a:xfrm>
        </p:spPr>
        <p:txBody>
          <a:bodyPr/>
          <a:lstStyle/>
          <a:p>
            <a:r>
              <a:rPr lang="en-US" b="1" i="0" dirty="0">
                <a:solidFill>
                  <a:srgbClr val="032855"/>
                </a:solidFill>
                <a:effectLst/>
                <a:latin typeface="Söhne"/>
              </a:rPr>
              <a:t>Dataset Description:</a:t>
            </a:r>
            <a:endParaRPr lang="en-US" dirty="0">
              <a:solidFill>
                <a:srgbClr val="032855"/>
              </a:solidFill>
            </a:endParaRPr>
          </a:p>
        </p:txBody>
      </p:sp>
      <p:pic>
        <p:nvPicPr>
          <p:cNvPr id="4" name="Content Placeholder 6">
            <a:extLst>
              <a:ext uri="{FF2B5EF4-FFF2-40B4-BE49-F238E27FC236}">
                <a16:creationId xmlns:a16="http://schemas.microsoft.com/office/drawing/2014/main" id="{1683CA87-379C-CFFA-7335-EFB87B1A8A26}"/>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3048" r="16340"/>
          <a:stretch/>
        </p:blipFill>
        <p:spPr>
          <a:xfrm>
            <a:off x="0" y="5701005"/>
            <a:ext cx="2060293" cy="1156996"/>
          </a:xfrm>
          <a:prstGeom prst="rect">
            <a:avLst/>
          </a:prstGeom>
        </p:spPr>
      </p:pic>
      <p:sp>
        <p:nvSpPr>
          <p:cNvPr id="9" name="Content Placeholder 2">
            <a:extLst>
              <a:ext uri="{FF2B5EF4-FFF2-40B4-BE49-F238E27FC236}">
                <a16:creationId xmlns:a16="http://schemas.microsoft.com/office/drawing/2014/main" id="{F0515439-6FCE-71CD-D0DD-6BA23C7A774A}"/>
              </a:ext>
            </a:extLst>
          </p:cNvPr>
          <p:cNvSpPr>
            <a:spLocks noGrp="1"/>
          </p:cNvSpPr>
          <p:nvPr>
            <p:ph idx="1"/>
          </p:nvPr>
        </p:nvSpPr>
        <p:spPr>
          <a:xfrm>
            <a:off x="263165" y="1805616"/>
            <a:ext cx="11627176" cy="4351338"/>
          </a:xfrm>
        </p:spPr>
        <p:txBody>
          <a:bodyPr>
            <a:normAutofit/>
          </a:bodyPr>
          <a:lstStyle/>
          <a:p>
            <a:pPr marL="0" indent="0">
              <a:lnSpc>
                <a:spcPct val="150000"/>
              </a:lnSpc>
              <a:buNone/>
            </a:pPr>
            <a:r>
              <a:rPr lang="en-US" b="0" i="0" dirty="0">
                <a:solidFill>
                  <a:srgbClr val="032855"/>
                </a:solidFill>
                <a:effectLst/>
                <a:latin typeface="Söhne"/>
              </a:rPr>
              <a:t>We have </a:t>
            </a:r>
            <a:r>
              <a:rPr lang="en-US" dirty="0">
                <a:solidFill>
                  <a:srgbClr val="032855"/>
                </a:solidFill>
                <a:latin typeface="Söhne"/>
              </a:rPr>
              <a:t>1196 images representing </a:t>
            </a:r>
            <a:r>
              <a:rPr lang="en-US" b="0" i="0" dirty="0">
                <a:solidFill>
                  <a:srgbClr val="032855"/>
                </a:solidFill>
                <a:effectLst/>
                <a:latin typeface="Söhne"/>
              </a:rPr>
              <a:t>3 classes : </a:t>
            </a:r>
            <a:r>
              <a:rPr lang="en-US" dirty="0">
                <a:solidFill>
                  <a:srgbClr val="032855"/>
                </a:solidFill>
                <a:latin typeface="Söhne"/>
              </a:rPr>
              <a:t>Normal, Virus and Covid</a:t>
            </a:r>
            <a:endParaRPr lang="ar-JO" b="0" i="0" dirty="0">
              <a:solidFill>
                <a:srgbClr val="032855"/>
              </a:solidFill>
              <a:effectLst/>
              <a:latin typeface="Söhne"/>
            </a:endParaRPr>
          </a:p>
          <a:p>
            <a:pPr marL="631825">
              <a:lnSpc>
                <a:spcPct val="150000"/>
              </a:lnSpc>
            </a:pPr>
            <a:r>
              <a:rPr lang="en-US" dirty="0">
                <a:solidFill>
                  <a:srgbClr val="032855"/>
                </a:solidFill>
                <a:latin typeface="Söhne"/>
              </a:rPr>
              <a:t>Normal: 468 images </a:t>
            </a:r>
          </a:p>
          <a:p>
            <a:pPr marL="631825">
              <a:lnSpc>
                <a:spcPct val="150000"/>
              </a:lnSpc>
            </a:pPr>
            <a:r>
              <a:rPr lang="en-US" dirty="0">
                <a:solidFill>
                  <a:srgbClr val="032855"/>
                </a:solidFill>
                <a:latin typeface="Söhne"/>
              </a:rPr>
              <a:t>Virus: 433 images </a:t>
            </a:r>
          </a:p>
          <a:p>
            <a:pPr marL="631825">
              <a:lnSpc>
                <a:spcPct val="150000"/>
              </a:lnSpc>
            </a:pPr>
            <a:r>
              <a:rPr lang="en-US" dirty="0">
                <a:solidFill>
                  <a:srgbClr val="032855"/>
                </a:solidFill>
                <a:latin typeface="Söhne"/>
              </a:rPr>
              <a:t>Covid : 295 images </a:t>
            </a:r>
          </a:p>
          <a:p>
            <a:pPr>
              <a:lnSpc>
                <a:spcPct val="150000"/>
              </a:lnSpc>
            </a:pPr>
            <a:endParaRPr lang="en-US" dirty="0">
              <a:solidFill>
                <a:srgbClr val="0D0D0D"/>
              </a:solidFill>
              <a:latin typeface="Söhne"/>
            </a:endParaRPr>
          </a:p>
          <a:p>
            <a:pPr algn="l">
              <a:lnSpc>
                <a:spcPct val="150000"/>
              </a:lnSpc>
              <a:buFont typeface="Arial" panose="020B0604020202020204" pitchFamily="34" charset="0"/>
              <a:buChar char="•"/>
            </a:pPr>
            <a:endParaRPr lang="en-US" b="0" i="0" dirty="0">
              <a:solidFill>
                <a:srgbClr val="0D0D0D"/>
              </a:solidFill>
              <a:effectLst/>
              <a:latin typeface="Söhne"/>
            </a:endParaRPr>
          </a:p>
          <a:p>
            <a:pPr algn="l">
              <a:lnSpc>
                <a:spcPct val="150000"/>
              </a:lnSpc>
              <a:buFont typeface="Arial" panose="020B0604020202020204" pitchFamily="34" charset="0"/>
              <a:buChar char="•"/>
            </a:pPr>
            <a:endParaRPr lang="en-US" b="0" i="0" dirty="0">
              <a:solidFill>
                <a:srgbClr val="0D0D0D"/>
              </a:solidFill>
              <a:effectLst/>
              <a:latin typeface="Söhne"/>
            </a:endParaRPr>
          </a:p>
        </p:txBody>
      </p:sp>
      <p:pic>
        <p:nvPicPr>
          <p:cNvPr id="10" name="Picture 7">
            <a:extLst>
              <a:ext uri="{FF2B5EF4-FFF2-40B4-BE49-F238E27FC236}">
                <a16:creationId xmlns:a16="http://schemas.microsoft.com/office/drawing/2014/main" id="{13B38A38-A600-5358-18A6-B6CA28F484A7}"/>
              </a:ext>
            </a:extLst>
          </p:cNvPr>
          <p:cNvPicPr>
            <a:picLocks noChangeAspect="1"/>
          </p:cNvPicPr>
          <p:nvPr/>
        </p:nvPicPr>
        <p:blipFill>
          <a:blip r:embed="rId3"/>
          <a:stretch>
            <a:fillRect/>
          </a:stretch>
        </p:blipFill>
        <p:spPr>
          <a:xfrm>
            <a:off x="6691589" y="2810769"/>
            <a:ext cx="4918889" cy="3757206"/>
          </a:xfrm>
          <a:prstGeom prst="rect">
            <a:avLst/>
          </a:prstGeom>
        </p:spPr>
      </p:pic>
      <p:pic>
        <p:nvPicPr>
          <p:cNvPr id="11" name="Picture 5">
            <a:extLst>
              <a:ext uri="{FF2B5EF4-FFF2-40B4-BE49-F238E27FC236}">
                <a16:creationId xmlns:a16="http://schemas.microsoft.com/office/drawing/2014/main" id="{4439CCB5-4FEF-F789-9FDB-246DA7131583}"/>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9901" b="90495" l="8593" r="90815">
                        <a14:foregroundMark x1="8741" y1="30693" x2="8593" y2="41782"/>
                        <a14:foregroundMark x1="49926" y1="34455" x2="47111" y2="36832"/>
                        <a14:foregroundMark x1="48000" y1="89703" x2="43556" y2="90693"/>
                        <a14:foregroundMark x1="89778" y1="25149" x2="90815" y2="30099"/>
                      </a14:backgroundRemoval>
                    </a14:imgEffect>
                  </a14:imgLayer>
                </a14:imgProps>
              </a:ext>
            </a:extLst>
          </a:blip>
          <a:srcRect l="5739" t="18524" r="7420" b="6992"/>
          <a:stretch/>
        </p:blipFill>
        <p:spPr>
          <a:xfrm>
            <a:off x="3912365" y="4732571"/>
            <a:ext cx="2499361" cy="1936867"/>
          </a:xfrm>
          <a:prstGeom prst="rect">
            <a:avLst/>
          </a:prstGeom>
        </p:spPr>
      </p:pic>
    </p:spTree>
    <p:extLst>
      <p:ext uri="{BB962C8B-B14F-4D97-AF65-F5344CB8AC3E}">
        <p14:creationId xmlns:p14="http://schemas.microsoft.com/office/powerpoint/2010/main" val="39559509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E05C3C-9104-AEB4-5543-763A71B1D2D1}"/>
              </a:ext>
            </a:extLst>
          </p:cNvPr>
          <p:cNvSpPr>
            <a:spLocks noGrp="1"/>
          </p:cNvSpPr>
          <p:nvPr>
            <p:ph type="title"/>
          </p:nvPr>
        </p:nvSpPr>
        <p:spPr/>
        <p:txBody>
          <a:bodyPr/>
          <a:lstStyle/>
          <a:p>
            <a:r>
              <a:rPr lang="en-US" b="1" i="0" dirty="0">
                <a:solidFill>
                  <a:srgbClr val="0D0D0D"/>
                </a:solidFill>
                <a:effectLst/>
                <a:latin typeface="Söhne"/>
              </a:rPr>
              <a:t>Data </a:t>
            </a:r>
            <a:r>
              <a:rPr lang="en-US" b="1" i="0" dirty="0">
                <a:solidFill>
                  <a:srgbClr val="209BA0"/>
                </a:solidFill>
                <a:effectLst/>
                <a:latin typeface="Söhne"/>
              </a:rPr>
              <a:t>Visualization</a:t>
            </a:r>
            <a:r>
              <a:rPr lang="en-US" b="0" i="0" dirty="0">
                <a:solidFill>
                  <a:srgbClr val="0D0D0D"/>
                </a:solidFill>
                <a:effectLst/>
                <a:latin typeface="Söhne"/>
              </a:rPr>
              <a:t>:</a:t>
            </a:r>
            <a:endParaRPr lang="en-US" b="1" dirty="0"/>
          </a:p>
        </p:txBody>
      </p:sp>
      <p:pic>
        <p:nvPicPr>
          <p:cNvPr id="6" name="Content Placeholder 6">
            <a:extLst>
              <a:ext uri="{FF2B5EF4-FFF2-40B4-BE49-F238E27FC236}">
                <a16:creationId xmlns:a16="http://schemas.microsoft.com/office/drawing/2014/main" id="{4ED7642F-A497-9277-F711-7A616D667A98}"/>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3048" r="16340"/>
          <a:stretch/>
        </p:blipFill>
        <p:spPr>
          <a:xfrm>
            <a:off x="0" y="5701005"/>
            <a:ext cx="2060293" cy="1156996"/>
          </a:xfrm>
          <a:prstGeom prst="rect">
            <a:avLst/>
          </a:prstGeom>
        </p:spPr>
      </p:pic>
      <p:pic>
        <p:nvPicPr>
          <p:cNvPr id="3" name="Content Placeholder 4">
            <a:extLst>
              <a:ext uri="{FF2B5EF4-FFF2-40B4-BE49-F238E27FC236}">
                <a16:creationId xmlns:a16="http://schemas.microsoft.com/office/drawing/2014/main" id="{8D19E9C0-4802-0E3A-B020-ED58C752580B}"/>
              </a:ext>
            </a:extLst>
          </p:cNvPr>
          <p:cNvPicPr>
            <a:picLocks noChangeAspect="1"/>
          </p:cNvPicPr>
          <p:nvPr/>
        </p:nvPicPr>
        <p:blipFill>
          <a:blip r:embed="rId3"/>
          <a:stretch>
            <a:fillRect/>
          </a:stretch>
        </p:blipFill>
        <p:spPr>
          <a:xfrm>
            <a:off x="2755251" y="1352082"/>
            <a:ext cx="7736781" cy="5505918"/>
          </a:xfrm>
          <a:prstGeom prst="rect">
            <a:avLst/>
          </a:prstGeom>
        </p:spPr>
      </p:pic>
      <p:pic>
        <p:nvPicPr>
          <p:cNvPr id="4" name="Picture 2" descr="Hand drawn ai investing illustration">
            <a:extLst>
              <a:ext uri="{FF2B5EF4-FFF2-40B4-BE49-F238E27FC236}">
                <a16:creationId xmlns:a16="http://schemas.microsoft.com/office/drawing/2014/main" id="{5F09BB6D-BA71-3EDC-84E1-FB3B8DC24E31}"/>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9585" b="90256" l="9585" r="93450">
                        <a14:foregroundMark x1="75879" y1="13898" x2="78754" y2="68690"/>
                        <a14:foregroundMark x1="78435" y1="40575" x2="83067" y2="84026"/>
                        <a14:foregroundMark x1="81789" y1="89617" x2="77955" y2="90575"/>
                        <a14:foregroundMark x1="92013" y1="48083" x2="89776" y2="39457"/>
                        <a14:foregroundMark x1="88339" y1="39457" x2="92332" y2="53355"/>
                        <a14:foregroundMark x1="92332" y1="53355" x2="90096" y2="52077"/>
                        <a14:foregroundMark x1="90575" y1="54153" x2="91054" y2="59105"/>
                        <a14:foregroundMark x1="90575" y1="50479" x2="90575" y2="53355"/>
                        <a14:foregroundMark x1="92013" y1="47604" x2="93450" y2="55112"/>
                        <a14:foregroundMark x1="90096" y1="46486" x2="85144" y2="60863"/>
                        <a14:foregroundMark x1="85144" y1="60863" x2="85144" y2="60383"/>
                        <a14:foregroundMark x1="71406" y1="16613" x2="76518" y2="13419"/>
                        <a14:foregroundMark x1="50479" y1="25240" x2="60703" y2="32428"/>
                        <a14:foregroundMark x1="50958" y1="24121" x2="50799" y2="22045"/>
                        <a14:foregroundMark x1="52236" y1="28914" x2="49361" y2="26518"/>
                        <a14:foregroundMark x1="51757" y1="20767" x2="50479" y2="20767"/>
                        <a14:foregroundMark x1="49521" y1="20767" x2="48882" y2="21246"/>
                        <a14:foregroundMark x1="50000" y1="19169" x2="49042" y2="25719"/>
                        <a14:backgroundMark x1="26837" y1="40575" x2="42173" y2="66294"/>
                        <a14:backgroundMark x1="42173" y1="66294" x2="64856" y2="77476"/>
                        <a14:backgroundMark x1="64856" y1="77476" x2="65495" y2="75719"/>
                        <a14:backgroundMark x1="56709" y1="72684" x2="42013" y2="83706"/>
                        <a14:backgroundMark x1="42013" y1="83706" x2="26518" y2="86741"/>
                        <a14:backgroundMark x1="26518" y1="86741" x2="41853" y2="75559"/>
                        <a14:backgroundMark x1="43291" y1="63738" x2="26358" y2="76358"/>
                        <a14:backgroundMark x1="26358" y1="76358" x2="38179" y2="72684"/>
                        <a14:backgroundMark x1="46965" y1="53035" x2="57668" y2="48882"/>
                        <a14:backgroundMark x1="20607" y1="46805" x2="30671" y2="81310"/>
                        <a14:backgroundMark x1="30671" y1="81310" x2="30671" y2="82268"/>
                        <a14:backgroundMark x1="46645" y1="47125" x2="49042" y2="69169"/>
                      </a14:backgroundRemoval>
                    </a14:imgEffect>
                  </a14:imgLayer>
                </a14:imgProps>
              </a:ext>
              <a:ext uri="{28A0092B-C50C-407E-A947-70E740481C1C}">
                <a14:useLocalDpi xmlns:a14="http://schemas.microsoft.com/office/drawing/2010/main" val="0"/>
              </a:ext>
            </a:extLst>
          </a:blip>
          <a:srcRect/>
          <a:stretch>
            <a:fillRect/>
          </a:stretch>
        </p:blipFill>
        <p:spPr bwMode="auto">
          <a:xfrm>
            <a:off x="8509686" y="2496065"/>
            <a:ext cx="3899397" cy="45884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14402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B2022F-4B81-B68C-6C3E-E1F5069747D4}"/>
              </a:ext>
            </a:extLst>
          </p:cNvPr>
          <p:cNvSpPr>
            <a:spLocks noGrp="1"/>
          </p:cNvSpPr>
          <p:nvPr>
            <p:ph type="title"/>
          </p:nvPr>
        </p:nvSpPr>
        <p:spPr/>
        <p:txBody>
          <a:bodyPr>
            <a:normAutofit/>
          </a:bodyPr>
          <a:lstStyle/>
          <a:p>
            <a:r>
              <a:rPr lang="en-US" b="1" dirty="0">
                <a:solidFill>
                  <a:srgbClr val="032855"/>
                </a:solidFill>
                <a:latin typeface="Söhne"/>
              </a:rPr>
              <a:t>Preprocessing</a:t>
            </a:r>
          </a:p>
        </p:txBody>
      </p:sp>
      <p:sp>
        <p:nvSpPr>
          <p:cNvPr id="3" name="Content Placeholder 2">
            <a:extLst>
              <a:ext uri="{FF2B5EF4-FFF2-40B4-BE49-F238E27FC236}">
                <a16:creationId xmlns:a16="http://schemas.microsoft.com/office/drawing/2014/main" id="{67FCF63A-A98C-4252-4400-D547A854AC53}"/>
              </a:ext>
            </a:extLst>
          </p:cNvPr>
          <p:cNvSpPr>
            <a:spLocks noGrp="1"/>
          </p:cNvSpPr>
          <p:nvPr>
            <p:ph idx="1"/>
          </p:nvPr>
        </p:nvSpPr>
        <p:spPr>
          <a:xfrm>
            <a:off x="648990" y="1982091"/>
            <a:ext cx="4487944" cy="3428895"/>
          </a:xfrm>
        </p:spPr>
        <p:txBody>
          <a:bodyPr>
            <a:normAutofit/>
          </a:bodyPr>
          <a:lstStyle/>
          <a:p>
            <a:r>
              <a:rPr lang="en-US" b="0" i="0" dirty="0">
                <a:solidFill>
                  <a:srgbClr val="032855"/>
                </a:solidFill>
                <a:effectLst/>
                <a:latin typeface="Söhne"/>
              </a:rPr>
              <a:t>Resizing image shapes</a:t>
            </a:r>
            <a:endParaRPr lang="en-US" dirty="0">
              <a:solidFill>
                <a:srgbClr val="032855"/>
              </a:solidFill>
              <a:latin typeface="Söhne"/>
            </a:endParaRPr>
          </a:p>
          <a:p>
            <a:r>
              <a:rPr lang="en-US" b="0" i="0" dirty="0">
                <a:solidFill>
                  <a:srgbClr val="032855"/>
                </a:solidFill>
                <a:effectLst/>
                <a:latin typeface="Söhne"/>
              </a:rPr>
              <a:t>Converting Labels using One-Hot-Encoder</a:t>
            </a:r>
          </a:p>
          <a:p>
            <a:pPr marL="993775" indent="-457200">
              <a:buFont typeface="Courier New" panose="02070309020205020404" pitchFamily="49" charset="0"/>
              <a:buChar char="o"/>
            </a:pPr>
            <a:r>
              <a:rPr lang="en-US" dirty="0">
                <a:solidFill>
                  <a:srgbClr val="032855"/>
                </a:solidFill>
                <a:latin typeface="Söhne"/>
              </a:rPr>
              <a:t>(0,0,1) </a:t>
            </a:r>
            <a:r>
              <a:rPr lang="en-US" dirty="0">
                <a:solidFill>
                  <a:srgbClr val="032855"/>
                </a:solidFill>
                <a:latin typeface="Söhne"/>
                <a:sym typeface="Wingdings" panose="05000000000000000000" pitchFamily="2" charset="2"/>
              </a:rPr>
              <a:t> Virus</a:t>
            </a:r>
          </a:p>
          <a:p>
            <a:pPr marL="993775" indent="-457200">
              <a:buFont typeface="Courier New" panose="02070309020205020404" pitchFamily="49" charset="0"/>
              <a:buChar char="o"/>
            </a:pPr>
            <a:r>
              <a:rPr lang="en-US" dirty="0">
                <a:solidFill>
                  <a:srgbClr val="032855"/>
                </a:solidFill>
                <a:latin typeface="Söhne"/>
              </a:rPr>
              <a:t>(0,1,0) </a:t>
            </a:r>
            <a:r>
              <a:rPr lang="en-US" dirty="0">
                <a:solidFill>
                  <a:srgbClr val="032855"/>
                </a:solidFill>
                <a:latin typeface="Söhne"/>
                <a:sym typeface="Wingdings" panose="05000000000000000000" pitchFamily="2" charset="2"/>
              </a:rPr>
              <a:t> Normal</a:t>
            </a:r>
          </a:p>
          <a:p>
            <a:pPr marL="993775" indent="-457200">
              <a:buFont typeface="Courier New" panose="02070309020205020404" pitchFamily="49" charset="0"/>
              <a:buChar char="o"/>
            </a:pPr>
            <a:r>
              <a:rPr lang="en-US" dirty="0">
                <a:solidFill>
                  <a:srgbClr val="032855"/>
                </a:solidFill>
                <a:latin typeface="Söhne"/>
              </a:rPr>
              <a:t>(1,0,0) </a:t>
            </a:r>
            <a:r>
              <a:rPr lang="en-US" dirty="0">
                <a:solidFill>
                  <a:srgbClr val="032855"/>
                </a:solidFill>
                <a:latin typeface="Söhne"/>
                <a:sym typeface="Wingdings" panose="05000000000000000000" pitchFamily="2" charset="2"/>
              </a:rPr>
              <a:t> </a:t>
            </a:r>
            <a:r>
              <a:rPr lang="en-US" dirty="0" err="1">
                <a:solidFill>
                  <a:srgbClr val="032855"/>
                </a:solidFill>
                <a:latin typeface="Söhne"/>
                <a:sym typeface="Wingdings" panose="05000000000000000000" pitchFamily="2" charset="2"/>
              </a:rPr>
              <a:t>Covid</a:t>
            </a:r>
            <a:endParaRPr lang="en-US" dirty="0">
              <a:solidFill>
                <a:srgbClr val="032855"/>
              </a:solidFill>
              <a:latin typeface="Söhne"/>
              <a:sym typeface="Wingdings" panose="05000000000000000000" pitchFamily="2" charset="2"/>
            </a:endParaRPr>
          </a:p>
          <a:p>
            <a:r>
              <a:rPr lang="en-US" dirty="0">
                <a:solidFill>
                  <a:srgbClr val="032855"/>
                </a:solidFill>
                <a:latin typeface="Söhne"/>
              </a:rPr>
              <a:t>Normalizing</a:t>
            </a:r>
            <a:r>
              <a:rPr lang="en-US" dirty="0">
                <a:solidFill>
                  <a:srgbClr val="032855"/>
                </a:solidFill>
              </a:rPr>
              <a:t> pixel values</a:t>
            </a:r>
          </a:p>
          <a:p>
            <a:endParaRPr lang="en-US" dirty="0">
              <a:solidFill>
                <a:srgbClr val="032855"/>
              </a:solidFill>
            </a:endParaRPr>
          </a:p>
        </p:txBody>
      </p:sp>
      <p:pic>
        <p:nvPicPr>
          <p:cNvPr id="4" name="Content Placeholder 6">
            <a:extLst>
              <a:ext uri="{FF2B5EF4-FFF2-40B4-BE49-F238E27FC236}">
                <a16:creationId xmlns:a16="http://schemas.microsoft.com/office/drawing/2014/main" id="{36AE8BA4-2E1C-2342-5365-0B00EC11A146}"/>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3048" r="16340"/>
          <a:stretch/>
        </p:blipFill>
        <p:spPr>
          <a:xfrm>
            <a:off x="0" y="5701005"/>
            <a:ext cx="2060293" cy="1156996"/>
          </a:xfrm>
          <a:prstGeom prst="rect">
            <a:avLst/>
          </a:prstGeom>
        </p:spPr>
      </p:pic>
      <p:pic>
        <p:nvPicPr>
          <p:cNvPr id="2050" name="Picture 2" descr="Robot vector characters holding blank whiteboard for text Robotic mascot for technology design">
            <a:extLst>
              <a:ext uri="{FF2B5EF4-FFF2-40B4-BE49-F238E27FC236}">
                <a16:creationId xmlns:a16="http://schemas.microsoft.com/office/drawing/2014/main" id="{7EE9952B-749D-BC3C-4DC7-32A96A7CE98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7611"/>
          <a:stretch/>
        </p:blipFill>
        <p:spPr bwMode="auto">
          <a:xfrm>
            <a:off x="5266077" y="1167105"/>
            <a:ext cx="3123776" cy="45339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0" name="Tableau 4"/>
          <p:cNvGraphicFramePr>
            <a:graphicFrameLocks noGrp="1"/>
          </p:cNvGraphicFramePr>
          <p:nvPr>
            <p:extLst>
              <p:ext uri="{D42A27DB-BD31-4B8C-83A1-F6EECF244321}">
                <p14:modId xmlns:p14="http://schemas.microsoft.com/office/powerpoint/2010/main" val="4147113873"/>
              </p:ext>
            </p:extLst>
          </p:nvPr>
        </p:nvGraphicFramePr>
        <p:xfrm>
          <a:off x="6519155" y="2640663"/>
          <a:ext cx="1455918" cy="2595880"/>
        </p:xfrm>
        <a:graphic>
          <a:graphicData uri="http://schemas.openxmlformats.org/drawingml/2006/table">
            <a:tbl>
              <a:tblPr firstRow="1" bandRow="1">
                <a:tableStyleId>{C083E6E3-FA7D-4D7B-A595-EF9225AFEA82}</a:tableStyleId>
              </a:tblPr>
              <a:tblGrid>
                <a:gridCol w="1455918">
                  <a:extLst>
                    <a:ext uri="{9D8B030D-6E8A-4147-A177-3AD203B41FA5}">
                      <a16:colId xmlns:a16="http://schemas.microsoft.com/office/drawing/2014/main" val="20000"/>
                    </a:ext>
                  </a:extLst>
                </a:gridCol>
              </a:tblGrid>
              <a:tr h="370840">
                <a:tc>
                  <a:txBody>
                    <a:bodyPr/>
                    <a:lstStyle/>
                    <a:p>
                      <a:r>
                        <a:rPr lang="en-US" sz="1800" b="1" kern="1200" dirty="0">
                          <a:solidFill>
                            <a:srgbClr val="032855"/>
                          </a:solidFill>
                          <a:effectLst/>
                        </a:rPr>
                        <a:t>1592 X 1448</a:t>
                      </a:r>
                      <a:endParaRPr lang="en-CA" b="1" dirty="0">
                        <a:solidFill>
                          <a:srgbClr val="032855"/>
                        </a:solidFill>
                      </a:endParaRPr>
                    </a:p>
                  </a:txBody>
                  <a:tcPr/>
                </a:tc>
                <a:extLst>
                  <a:ext uri="{0D108BD9-81ED-4DB2-BD59-A6C34878D82A}">
                    <a16:rowId xmlns:a16="http://schemas.microsoft.com/office/drawing/2014/main" val="10000"/>
                  </a:ext>
                </a:extLst>
              </a:tr>
              <a:tr h="370840">
                <a:tc>
                  <a:txBody>
                    <a:bodyPr/>
                    <a:lstStyle/>
                    <a:p>
                      <a:r>
                        <a:rPr lang="en-US" sz="1800" b="1" kern="1200" dirty="0">
                          <a:solidFill>
                            <a:srgbClr val="032855"/>
                          </a:solidFill>
                          <a:effectLst/>
                        </a:rPr>
                        <a:t>2169 X 1852</a:t>
                      </a:r>
                      <a:endParaRPr lang="en-CA" b="1" dirty="0">
                        <a:solidFill>
                          <a:srgbClr val="032855"/>
                        </a:solidFill>
                      </a:endParaRPr>
                    </a:p>
                  </a:txBody>
                  <a:tcPr/>
                </a:tc>
                <a:extLst>
                  <a:ext uri="{0D108BD9-81ED-4DB2-BD59-A6C34878D82A}">
                    <a16:rowId xmlns:a16="http://schemas.microsoft.com/office/drawing/2014/main" val="10001"/>
                  </a:ext>
                </a:extLst>
              </a:tr>
              <a:tr h="370840">
                <a:tc>
                  <a:txBody>
                    <a:bodyPr/>
                    <a:lstStyle/>
                    <a:p>
                      <a:r>
                        <a:rPr lang="en-US" sz="1800" b="1" kern="1200" dirty="0">
                          <a:solidFill>
                            <a:srgbClr val="032855"/>
                          </a:solidFill>
                          <a:effectLst/>
                        </a:rPr>
                        <a:t>1837 X 1505</a:t>
                      </a:r>
                      <a:endParaRPr lang="en-CA" b="1" dirty="0">
                        <a:solidFill>
                          <a:srgbClr val="032855"/>
                        </a:solidFill>
                      </a:endParaRPr>
                    </a:p>
                  </a:txBody>
                  <a:tcPr/>
                </a:tc>
                <a:extLst>
                  <a:ext uri="{0D108BD9-81ED-4DB2-BD59-A6C34878D82A}">
                    <a16:rowId xmlns:a16="http://schemas.microsoft.com/office/drawing/2014/main" val="10002"/>
                  </a:ext>
                </a:extLst>
              </a:tr>
              <a:tr h="370840">
                <a:tc>
                  <a:txBody>
                    <a:bodyPr/>
                    <a:lstStyle/>
                    <a:p>
                      <a:r>
                        <a:rPr lang="en-US" sz="1800" b="1" kern="1200" dirty="0">
                          <a:solidFill>
                            <a:srgbClr val="032855"/>
                          </a:solidFill>
                          <a:effectLst/>
                        </a:rPr>
                        <a:t>1166 X 1161</a:t>
                      </a:r>
                      <a:endParaRPr lang="en-CA" b="1" dirty="0">
                        <a:solidFill>
                          <a:srgbClr val="032855"/>
                        </a:solidFill>
                      </a:endParaRPr>
                    </a:p>
                  </a:txBody>
                  <a:tcPr/>
                </a:tc>
                <a:extLst>
                  <a:ext uri="{0D108BD9-81ED-4DB2-BD59-A6C34878D82A}">
                    <a16:rowId xmlns:a16="http://schemas.microsoft.com/office/drawing/2014/main" val="10003"/>
                  </a:ext>
                </a:extLst>
              </a:tr>
              <a:tr h="370840">
                <a:tc>
                  <a:txBody>
                    <a:bodyPr/>
                    <a:lstStyle/>
                    <a:p>
                      <a:r>
                        <a:rPr lang="en-US" sz="1800" b="1" kern="1200" dirty="0">
                          <a:solidFill>
                            <a:srgbClr val="032855"/>
                          </a:solidFill>
                          <a:effectLst/>
                        </a:rPr>
                        <a:t>1904 X 1474</a:t>
                      </a:r>
                      <a:endParaRPr lang="en-CA" b="1" dirty="0">
                        <a:solidFill>
                          <a:srgbClr val="032855"/>
                        </a:solidFill>
                      </a:endParaRPr>
                    </a:p>
                  </a:txBody>
                  <a:tcPr/>
                </a:tc>
                <a:extLst>
                  <a:ext uri="{0D108BD9-81ED-4DB2-BD59-A6C34878D82A}">
                    <a16:rowId xmlns:a16="http://schemas.microsoft.com/office/drawing/2014/main" val="10004"/>
                  </a:ext>
                </a:extLst>
              </a:tr>
              <a:tr h="370840">
                <a:tc>
                  <a:txBody>
                    <a:bodyPr/>
                    <a:lstStyle/>
                    <a:p>
                      <a:r>
                        <a:rPr lang="en-US" sz="1800" b="1" kern="1200" dirty="0">
                          <a:solidFill>
                            <a:srgbClr val="032855"/>
                          </a:solidFill>
                          <a:effectLst/>
                        </a:rPr>
                        <a:t>1992 X 1285</a:t>
                      </a:r>
                      <a:endParaRPr lang="en-CA" b="1" dirty="0">
                        <a:solidFill>
                          <a:srgbClr val="032855"/>
                        </a:solidFill>
                      </a:endParaRPr>
                    </a:p>
                  </a:txBody>
                  <a:tcPr/>
                </a:tc>
                <a:extLst>
                  <a:ext uri="{0D108BD9-81ED-4DB2-BD59-A6C34878D82A}">
                    <a16:rowId xmlns:a16="http://schemas.microsoft.com/office/drawing/2014/main" val="10005"/>
                  </a:ext>
                </a:extLst>
              </a:tr>
              <a:tr h="370840">
                <a:tc>
                  <a:txBody>
                    <a:bodyPr/>
                    <a:lstStyle/>
                    <a:p>
                      <a:pPr algn="ctr"/>
                      <a:r>
                        <a:rPr lang="en-CA" b="1" dirty="0">
                          <a:solidFill>
                            <a:srgbClr val="032855"/>
                          </a:solidFill>
                        </a:rPr>
                        <a:t>………..</a:t>
                      </a:r>
                    </a:p>
                  </a:txBody>
                  <a:tcPr/>
                </a:tc>
                <a:extLst>
                  <a:ext uri="{0D108BD9-81ED-4DB2-BD59-A6C34878D82A}">
                    <a16:rowId xmlns:a16="http://schemas.microsoft.com/office/drawing/2014/main" val="10006"/>
                  </a:ext>
                </a:extLst>
              </a:tr>
            </a:tbl>
          </a:graphicData>
        </a:graphic>
      </p:graphicFrame>
      <p:pic>
        <p:nvPicPr>
          <p:cNvPr id="12" name="Picture 2" descr="Robot vector characters holding blank whiteboard for text Robotic mascot for technology design">
            <a:extLst>
              <a:ext uri="{FF2B5EF4-FFF2-40B4-BE49-F238E27FC236}">
                <a16:creationId xmlns:a16="http://schemas.microsoft.com/office/drawing/2014/main" id="{CA243664-931F-C9A9-678C-2CDD01B04D0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7" t="-483" r="49598" b="483"/>
          <a:stretch/>
        </p:blipFill>
        <p:spPr bwMode="auto">
          <a:xfrm>
            <a:off x="8977948" y="1167105"/>
            <a:ext cx="3123776" cy="45339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p:cNvSpPr/>
          <p:nvPr/>
        </p:nvSpPr>
        <p:spPr>
          <a:xfrm>
            <a:off x="9887297" y="3434236"/>
            <a:ext cx="1641796" cy="523220"/>
          </a:xfrm>
          <a:prstGeom prst="rect">
            <a:avLst/>
          </a:prstGeom>
        </p:spPr>
        <p:txBody>
          <a:bodyPr wrap="none">
            <a:spAutoFit/>
          </a:bodyPr>
          <a:lstStyle/>
          <a:p>
            <a:r>
              <a:rPr lang="en-US" sz="2800" b="1" dirty="0">
                <a:solidFill>
                  <a:srgbClr val="032855"/>
                </a:solidFill>
              </a:rPr>
              <a:t>150 X 150</a:t>
            </a:r>
            <a:endParaRPr lang="en-CA" sz="2800" b="1" dirty="0">
              <a:solidFill>
                <a:srgbClr val="032855"/>
              </a:solidFill>
            </a:endParaRPr>
          </a:p>
        </p:txBody>
      </p:sp>
      <p:sp>
        <p:nvSpPr>
          <p:cNvPr id="6" name="Flèche droite 5"/>
          <p:cNvSpPr/>
          <p:nvPr/>
        </p:nvSpPr>
        <p:spPr>
          <a:xfrm>
            <a:off x="8276730" y="3327662"/>
            <a:ext cx="978408" cy="484632"/>
          </a:xfrm>
          <a:prstGeom prst="rightArrow">
            <a:avLst/>
          </a:prstGeom>
          <a:solidFill>
            <a:srgbClr val="032855"/>
          </a:solidFill>
          <a:ln>
            <a:solidFill>
              <a:srgbClr val="209B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effectLst>
                <a:reflection blurRad="6350" stA="60000" endA="900" endPos="58000" dir="5400000" sy="-100000" algn="bl" rotWithShape="0"/>
              </a:effectLst>
            </a:endParaRPr>
          </a:p>
        </p:txBody>
      </p:sp>
    </p:spTree>
    <p:extLst>
      <p:ext uri="{BB962C8B-B14F-4D97-AF65-F5344CB8AC3E}">
        <p14:creationId xmlns:p14="http://schemas.microsoft.com/office/powerpoint/2010/main" val="29525752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BE9C48-3819-CE96-7377-D5EAB4750865}"/>
              </a:ext>
            </a:extLst>
          </p:cNvPr>
          <p:cNvSpPr>
            <a:spLocks noGrp="1"/>
          </p:cNvSpPr>
          <p:nvPr>
            <p:ph type="title"/>
          </p:nvPr>
        </p:nvSpPr>
        <p:spPr/>
        <p:txBody>
          <a:bodyPr/>
          <a:lstStyle/>
          <a:p>
            <a:r>
              <a:rPr lang="en-US" b="1" i="0" dirty="0">
                <a:solidFill>
                  <a:srgbClr val="032855"/>
                </a:solidFill>
                <a:effectLst/>
                <a:latin typeface="Söhne"/>
              </a:rPr>
              <a:t>Used Techniques:</a:t>
            </a:r>
            <a:endParaRPr lang="en-US" dirty="0">
              <a:solidFill>
                <a:srgbClr val="032855"/>
              </a:solidFill>
            </a:endParaRPr>
          </a:p>
        </p:txBody>
      </p:sp>
      <p:pic>
        <p:nvPicPr>
          <p:cNvPr id="4" name="Content Placeholder 6">
            <a:extLst>
              <a:ext uri="{FF2B5EF4-FFF2-40B4-BE49-F238E27FC236}">
                <a16:creationId xmlns:a16="http://schemas.microsoft.com/office/drawing/2014/main" id="{EDE0908B-7991-238E-D8F8-5F98B2000A7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3048" r="16340"/>
          <a:stretch/>
        </p:blipFill>
        <p:spPr>
          <a:xfrm>
            <a:off x="0" y="5701005"/>
            <a:ext cx="2060293" cy="1156996"/>
          </a:xfrm>
          <a:prstGeom prst="rect">
            <a:avLst/>
          </a:prstGeom>
        </p:spPr>
      </p:pic>
      <p:sp>
        <p:nvSpPr>
          <p:cNvPr id="9" name="Content Placeholder 2">
            <a:extLst>
              <a:ext uri="{FF2B5EF4-FFF2-40B4-BE49-F238E27FC236}">
                <a16:creationId xmlns:a16="http://schemas.microsoft.com/office/drawing/2014/main" id="{75EE7DA3-CCBD-B42E-3E37-80F7F9DDB0CA}"/>
              </a:ext>
            </a:extLst>
          </p:cNvPr>
          <p:cNvSpPr txBox="1">
            <a:spLocks/>
          </p:cNvSpPr>
          <p:nvPr/>
        </p:nvSpPr>
        <p:spPr>
          <a:xfrm>
            <a:off x="838200" y="1796793"/>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buFont typeface="Wingdings" panose="05000000000000000000" pitchFamily="2" charset="2"/>
              <a:buChar char="Ø"/>
            </a:pPr>
            <a:r>
              <a:rPr lang="en-US" dirty="0">
                <a:solidFill>
                  <a:srgbClr val="032855"/>
                </a:solidFill>
                <a:latin typeface="Söhne"/>
              </a:rPr>
              <a:t>CNN.</a:t>
            </a:r>
          </a:p>
          <a:p>
            <a:pPr>
              <a:lnSpc>
                <a:spcPct val="150000"/>
              </a:lnSpc>
              <a:buFont typeface="Wingdings" panose="05000000000000000000" pitchFamily="2" charset="2"/>
              <a:buChar char="Ø"/>
            </a:pPr>
            <a:r>
              <a:rPr lang="en-US" dirty="0">
                <a:solidFill>
                  <a:srgbClr val="032855"/>
                </a:solidFill>
                <a:latin typeface="Söhne"/>
              </a:rPr>
              <a:t>Batch Normalization.</a:t>
            </a:r>
          </a:p>
          <a:p>
            <a:pPr>
              <a:lnSpc>
                <a:spcPct val="150000"/>
              </a:lnSpc>
              <a:buFont typeface="Wingdings" panose="05000000000000000000" pitchFamily="2" charset="2"/>
              <a:buChar char="Ø"/>
            </a:pPr>
            <a:r>
              <a:rPr lang="en-US" dirty="0">
                <a:solidFill>
                  <a:srgbClr val="032855"/>
                </a:solidFill>
                <a:latin typeface="Söhne"/>
              </a:rPr>
              <a:t>Flatten Layer.</a:t>
            </a:r>
          </a:p>
          <a:p>
            <a:pPr>
              <a:lnSpc>
                <a:spcPct val="150000"/>
              </a:lnSpc>
              <a:buFont typeface="Wingdings" panose="05000000000000000000" pitchFamily="2" charset="2"/>
              <a:buChar char="Ø"/>
            </a:pPr>
            <a:r>
              <a:rPr lang="en-US" dirty="0">
                <a:solidFill>
                  <a:srgbClr val="032855"/>
                </a:solidFill>
                <a:latin typeface="Söhne"/>
              </a:rPr>
              <a:t>Dropout.</a:t>
            </a:r>
          </a:p>
          <a:p>
            <a:pPr>
              <a:lnSpc>
                <a:spcPct val="150000"/>
              </a:lnSpc>
              <a:buFont typeface="Wingdings" panose="05000000000000000000" pitchFamily="2" charset="2"/>
              <a:buChar char="Ø"/>
            </a:pPr>
            <a:r>
              <a:rPr lang="en-US" dirty="0">
                <a:solidFill>
                  <a:srgbClr val="032855"/>
                </a:solidFill>
                <a:latin typeface="Söhne"/>
              </a:rPr>
              <a:t>Fully Connected Layers.</a:t>
            </a:r>
          </a:p>
          <a:p>
            <a:pPr>
              <a:buFont typeface="Wingdings" panose="05000000000000000000" pitchFamily="2" charset="2"/>
              <a:buChar char="Ø"/>
            </a:pPr>
            <a:endParaRPr lang="en-US" dirty="0">
              <a:solidFill>
                <a:srgbClr val="032855"/>
              </a:solidFill>
            </a:endParaRPr>
          </a:p>
        </p:txBody>
      </p:sp>
      <p:pic>
        <p:nvPicPr>
          <p:cNvPr id="7" name="Picture 5">
            <a:extLst>
              <a:ext uri="{FF2B5EF4-FFF2-40B4-BE49-F238E27FC236}">
                <a16:creationId xmlns:a16="http://schemas.microsoft.com/office/drawing/2014/main" id="{9264530D-6C35-C00B-A97D-6D86F33BFF3C}"/>
              </a:ext>
            </a:extLst>
          </p:cNvPr>
          <p:cNvPicPr>
            <a:picLocks noChangeAspect="1"/>
          </p:cNvPicPr>
          <p:nvPr/>
        </p:nvPicPr>
        <p:blipFill rotWithShape="1">
          <a:blip r:embed="rId4"/>
          <a:srcRect l="1824" t="2950" b="4940"/>
          <a:stretch/>
        </p:blipFill>
        <p:spPr>
          <a:xfrm>
            <a:off x="4654378" y="1886465"/>
            <a:ext cx="7537622" cy="4003589"/>
          </a:xfrm>
          <a:prstGeom prst="rect">
            <a:avLst/>
          </a:prstGeom>
        </p:spPr>
      </p:pic>
    </p:spTree>
    <p:extLst>
      <p:ext uri="{BB962C8B-B14F-4D97-AF65-F5344CB8AC3E}">
        <p14:creationId xmlns:p14="http://schemas.microsoft.com/office/powerpoint/2010/main" val="34250461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D6328-6A17-853D-C6B9-03FFF5F6D826}"/>
              </a:ext>
            </a:extLst>
          </p:cNvPr>
          <p:cNvSpPr>
            <a:spLocks noGrp="1"/>
          </p:cNvSpPr>
          <p:nvPr>
            <p:ph type="title"/>
          </p:nvPr>
        </p:nvSpPr>
        <p:spPr/>
        <p:txBody>
          <a:bodyPr/>
          <a:lstStyle/>
          <a:p>
            <a:r>
              <a:rPr lang="en-US" b="1" i="0" dirty="0">
                <a:solidFill>
                  <a:srgbClr val="032855"/>
                </a:solidFill>
                <a:effectLst/>
                <a:latin typeface="Söhne"/>
              </a:rPr>
              <a:t>Convolutional Layers</a:t>
            </a:r>
            <a:r>
              <a:rPr lang="en-US" b="0" i="0" dirty="0">
                <a:solidFill>
                  <a:srgbClr val="032855"/>
                </a:solidFill>
                <a:effectLst/>
                <a:latin typeface="Söhne"/>
              </a:rPr>
              <a:t>:</a:t>
            </a:r>
            <a:endParaRPr lang="en-US" dirty="0">
              <a:solidFill>
                <a:srgbClr val="032855"/>
              </a:solidFill>
            </a:endParaRPr>
          </a:p>
        </p:txBody>
      </p:sp>
      <p:sp>
        <p:nvSpPr>
          <p:cNvPr id="3" name="Content Placeholder 2">
            <a:extLst>
              <a:ext uri="{FF2B5EF4-FFF2-40B4-BE49-F238E27FC236}">
                <a16:creationId xmlns:a16="http://schemas.microsoft.com/office/drawing/2014/main" id="{32821E02-A128-39A7-7305-2C444EE2B3C5}"/>
              </a:ext>
            </a:extLst>
          </p:cNvPr>
          <p:cNvSpPr>
            <a:spLocks noGrp="1"/>
          </p:cNvSpPr>
          <p:nvPr>
            <p:ph idx="1"/>
          </p:nvPr>
        </p:nvSpPr>
        <p:spPr>
          <a:xfrm>
            <a:off x="965730" y="1567930"/>
            <a:ext cx="5193219" cy="4005709"/>
          </a:xfrm>
        </p:spPr>
        <p:txBody>
          <a:bodyPr>
            <a:normAutofit/>
          </a:bodyPr>
          <a:lstStyle/>
          <a:p>
            <a:pPr marL="0" indent="0" algn="just">
              <a:lnSpc>
                <a:spcPct val="150000"/>
              </a:lnSpc>
              <a:buNone/>
            </a:pPr>
            <a:r>
              <a:rPr lang="en-US" b="1" i="0" dirty="0">
                <a:solidFill>
                  <a:srgbClr val="032855"/>
                </a:solidFill>
                <a:effectLst/>
                <a:latin typeface="Söhne"/>
              </a:rPr>
              <a:t>Conv2D (Convolutional)</a:t>
            </a:r>
            <a:r>
              <a:rPr lang="en-US" b="0" i="0" dirty="0">
                <a:solidFill>
                  <a:srgbClr val="032855"/>
                </a:solidFill>
                <a:effectLst/>
                <a:latin typeface="Söhne"/>
              </a:rPr>
              <a:t>:</a:t>
            </a:r>
          </a:p>
          <a:p>
            <a:pPr marL="0" lvl="1" indent="0" algn="just">
              <a:lnSpc>
                <a:spcPct val="100000"/>
              </a:lnSpc>
              <a:buNone/>
            </a:pPr>
            <a:r>
              <a:rPr lang="en-US" b="0" i="0" dirty="0">
                <a:solidFill>
                  <a:srgbClr val="032855"/>
                </a:solidFill>
                <a:effectLst/>
                <a:latin typeface="Söhne"/>
              </a:rPr>
              <a:t>This layer applies filters with different kernel size to the input images, extracting low-level features such as edges and textures. </a:t>
            </a:r>
          </a:p>
          <a:p>
            <a:pPr marL="0" indent="0" algn="just">
              <a:lnSpc>
                <a:spcPct val="150000"/>
              </a:lnSpc>
              <a:buNone/>
            </a:pPr>
            <a:endParaRPr lang="en-US" dirty="0"/>
          </a:p>
        </p:txBody>
      </p:sp>
      <p:sp>
        <p:nvSpPr>
          <p:cNvPr id="5" name="TextBox 4">
            <a:extLst>
              <a:ext uri="{FF2B5EF4-FFF2-40B4-BE49-F238E27FC236}">
                <a16:creationId xmlns:a16="http://schemas.microsoft.com/office/drawing/2014/main" id="{049E9754-8838-2C57-AAF1-0C75AA4E01FC}"/>
              </a:ext>
            </a:extLst>
          </p:cNvPr>
          <p:cNvSpPr txBox="1"/>
          <p:nvPr/>
        </p:nvSpPr>
        <p:spPr>
          <a:xfrm>
            <a:off x="6909339" y="1589954"/>
            <a:ext cx="5041558" cy="1969770"/>
          </a:xfrm>
          <a:prstGeom prst="rect">
            <a:avLst/>
          </a:prstGeom>
          <a:noFill/>
        </p:spPr>
        <p:txBody>
          <a:bodyPr wrap="square">
            <a:spAutoFit/>
          </a:bodyPr>
          <a:lstStyle/>
          <a:p>
            <a:pPr algn="l">
              <a:lnSpc>
                <a:spcPct val="150000"/>
              </a:lnSpc>
            </a:pPr>
            <a:r>
              <a:rPr lang="en-US" sz="2800" b="1" i="0" dirty="0">
                <a:solidFill>
                  <a:srgbClr val="032855"/>
                </a:solidFill>
                <a:effectLst/>
                <a:latin typeface="Söhne"/>
              </a:rPr>
              <a:t>MaxPooling2D (Pooling):</a:t>
            </a:r>
          </a:p>
          <a:p>
            <a:pPr marL="0" lvl="1" algn="just"/>
            <a:r>
              <a:rPr lang="en-US" sz="2000" b="0" i="0" dirty="0">
                <a:solidFill>
                  <a:srgbClr val="032855"/>
                </a:solidFill>
                <a:effectLst/>
                <a:latin typeface="Söhne"/>
              </a:rPr>
              <a:t>Max pooling reduces the spatial dimensions of the feature maps, preserving the most important</a:t>
            </a:r>
            <a:r>
              <a:rPr lang="en-US" sz="2000" dirty="0">
                <a:solidFill>
                  <a:srgbClr val="032855"/>
                </a:solidFill>
                <a:latin typeface="Söhne"/>
              </a:rPr>
              <a:t> </a:t>
            </a:r>
            <a:r>
              <a:rPr lang="en-US" sz="2000" b="0" i="0" dirty="0">
                <a:solidFill>
                  <a:srgbClr val="032855"/>
                </a:solidFill>
                <a:effectLst/>
                <a:latin typeface="Söhne"/>
              </a:rPr>
              <a:t>information</a:t>
            </a:r>
            <a:r>
              <a:rPr lang="en-US" sz="2000" dirty="0">
                <a:solidFill>
                  <a:srgbClr val="032855"/>
                </a:solidFill>
                <a:latin typeface="Söhne"/>
              </a:rPr>
              <a:t> </a:t>
            </a:r>
            <a:r>
              <a:rPr lang="en-US" sz="2000" b="0" i="0" dirty="0">
                <a:solidFill>
                  <a:srgbClr val="032855"/>
                </a:solidFill>
                <a:effectLst/>
                <a:latin typeface="Söhne"/>
              </a:rPr>
              <a:t>while reducing computational complexity.</a:t>
            </a:r>
          </a:p>
        </p:txBody>
      </p:sp>
      <p:pic>
        <p:nvPicPr>
          <p:cNvPr id="13" name="Picture 12">
            <a:extLst>
              <a:ext uri="{FF2B5EF4-FFF2-40B4-BE49-F238E27FC236}">
                <a16:creationId xmlns:a16="http://schemas.microsoft.com/office/drawing/2014/main" id="{7ACBAB1E-8260-03AE-65BC-E14FC623B892}"/>
              </a:ext>
            </a:extLst>
          </p:cNvPr>
          <p:cNvPicPr>
            <a:picLocks noChangeAspect="1"/>
          </p:cNvPicPr>
          <p:nvPr/>
        </p:nvPicPr>
        <p:blipFill rotWithShape="1">
          <a:blip r:embed="rId2"/>
          <a:srcRect l="15198" t="12427" b="4036"/>
          <a:stretch/>
        </p:blipFill>
        <p:spPr>
          <a:xfrm>
            <a:off x="6756046" y="3759780"/>
            <a:ext cx="5081727" cy="2689248"/>
          </a:xfrm>
          <a:prstGeom prst="rect">
            <a:avLst/>
          </a:prstGeom>
        </p:spPr>
      </p:pic>
      <p:pic>
        <p:nvPicPr>
          <p:cNvPr id="14" name="Picture 13">
            <a:extLst>
              <a:ext uri="{FF2B5EF4-FFF2-40B4-BE49-F238E27FC236}">
                <a16:creationId xmlns:a16="http://schemas.microsoft.com/office/drawing/2014/main" id="{A9D7E093-A5C1-ACE3-875D-48A263F0C218}"/>
              </a:ext>
            </a:extLst>
          </p:cNvPr>
          <p:cNvPicPr>
            <a:picLocks noChangeAspect="1"/>
          </p:cNvPicPr>
          <p:nvPr/>
        </p:nvPicPr>
        <p:blipFill rotWithShape="1">
          <a:blip r:embed="rId3"/>
          <a:srcRect l="10579" t="42512" r="52699" b="17220"/>
          <a:stretch/>
        </p:blipFill>
        <p:spPr>
          <a:xfrm>
            <a:off x="10330249" y="5702365"/>
            <a:ext cx="1861751" cy="1155635"/>
          </a:xfrm>
          <a:prstGeom prst="rect">
            <a:avLst/>
          </a:prstGeom>
        </p:spPr>
      </p:pic>
      <p:pic>
        <p:nvPicPr>
          <p:cNvPr id="15" name="Content Placeholder 6">
            <a:extLst>
              <a:ext uri="{FF2B5EF4-FFF2-40B4-BE49-F238E27FC236}">
                <a16:creationId xmlns:a16="http://schemas.microsoft.com/office/drawing/2014/main" id="{BBC36F30-1F02-6828-CAED-CBDA9691155D}"/>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3048" r="16340"/>
          <a:stretch/>
        </p:blipFill>
        <p:spPr>
          <a:xfrm>
            <a:off x="0" y="5701005"/>
            <a:ext cx="2060293" cy="1156996"/>
          </a:xfrm>
          <a:prstGeom prst="rect">
            <a:avLst/>
          </a:prstGeom>
        </p:spPr>
      </p:pic>
      <p:pic>
        <p:nvPicPr>
          <p:cNvPr id="9222" name="Picture 6" descr="Doctor examines human chest X Ray Bones Skeleton Checkup Roentgen of Chest Bone">
            <a:extLst>
              <a:ext uri="{FF2B5EF4-FFF2-40B4-BE49-F238E27FC236}">
                <a16:creationId xmlns:a16="http://schemas.microsoft.com/office/drawing/2014/main" id="{678A080F-EEF8-663F-D774-EA2D62BEC990}"/>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7186" b="90419" l="9585" r="89617">
                        <a14:foregroundMark x1="24281" y1="18762" x2="26198" y2="80639"/>
                        <a14:foregroundMark x1="15016" y1="42315" x2="36262" y2="36327"/>
                        <a14:foregroundMark x1="32588" y1="35529" x2="26198" y2="59281"/>
                        <a14:foregroundMark x1="30511" y1="33533" x2="38019" y2="37924"/>
                        <a14:foregroundMark x1="38019" y1="37924" x2="41054" y2="26946"/>
                        <a14:foregroundMark x1="41054" y1="26946" x2="38818" y2="31737"/>
                        <a14:foregroundMark x1="34185" y1="37126" x2="36741" y2="38124"/>
                        <a14:foregroundMark x1="35304" y1="37525" x2="28275" y2="27345"/>
                        <a14:foregroundMark x1="28275" y1="27345" x2="28275" y2="26747"/>
                        <a14:foregroundMark x1="23163" y1="30140" x2="15655" y2="44511"/>
                        <a14:foregroundMark x1="15757" y1="50492" x2="15815" y2="53892"/>
                        <a14:foregroundMark x1="15655" y1="44511" x2="15669" y2="45317"/>
                        <a14:foregroundMark x1="18051" y1="35928" x2="15974" y2="44311"/>
                        <a14:foregroundMark x1="23003" y1="27146" x2="15069" y2="42859"/>
                        <a14:foregroundMark x1="19010" y1="39521" x2="16933" y2="77844"/>
                        <a14:foregroundMark x1="16933" y1="77844" x2="28594" y2="68663"/>
                        <a14:foregroundMark x1="28594" y1="68663" x2="28754" y2="65269"/>
                        <a14:foregroundMark x1="20767" y1="33932" x2="16293" y2="38011"/>
                        <a14:foregroundMark x1="20767" y1="27944" x2="16483" y2="35701"/>
                        <a14:foregroundMark x1="19329" y1="28743" x2="16434" y2="35675"/>
                        <a14:foregroundMark x1="18690" y1="30938" x2="15755" y2="35315"/>
                        <a14:foregroundMark x1="19446" y1="26765" x2="14743" y2="34779"/>
                        <a14:foregroundMark x1="18096" y1="27437" x2="17093" y2="40120"/>
                        <a14:foregroundMark x1="17760" y1="27011" x2="14944" y2="34885"/>
                        <a14:foregroundMark x1="12762" y1="51599" x2="13099" y2="53493"/>
                        <a14:foregroundMark x1="22204" y1="25349" x2="14522" y2="34662"/>
                        <a14:foregroundMark x1="23456" y1="22047" x2="23962" y2="21357"/>
                        <a14:foregroundMark x1="14284" y1="34536" x2="20305" y2="26337"/>
                        <a14:foregroundMark x1="24121" y1="21357" x2="35144" y2="41118"/>
                        <a14:foregroundMark x1="37700" y1="35130" x2="32428" y2="50499"/>
                        <a14:foregroundMark x1="32428" y1="50499" x2="32428" y2="49900"/>
                        <a14:foregroundMark x1="39137" y1="30739" x2="41374" y2="32934"/>
                        <a14:foregroundMark x1="39617" y1="26547" x2="37700" y2="40120"/>
                        <a14:foregroundMark x1="40735" y1="31936" x2="39617" y2="40918"/>
                        <a14:foregroundMark x1="41631" y1="33154" x2="40096" y2="38523"/>
                        <a14:foregroundMark x1="42492" y1="30140" x2="41645" y2="33103"/>
                        <a14:foregroundMark x1="39936" y1="27146" x2="38339" y2="38323"/>
                        <a14:foregroundMark x1="38339" y1="38323" x2="38658" y2="37126"/>
                        <a14:foregroundMark x1="42173" y1="23952" x2="41534" y2="32136"/>
                        <a14:foregroundMark x1="39457" y1="26747" x2="37380" y2="37325"/>
                        <a14:foregroundMark x1="34345" y1="31737" x2="31310" y2="33733"/>
                        <a14:foregroundMark x1="30032" y1="24351" x2="27157" y2="30739"/>
                        <a14:foregroundMark x1="30671" y1="70259" x2="30671" y2="90220"/>
                        <a14:foregroundMark x1="49240" y1="15301" x2="48722" y2="15369"/>
                        <a14:foregroundMark x1="48722" y1="15369" x2="48756" y2="16938"/>
                        <a14:foregroundMark x1="81336" y1="57658" x2="84354" y2="49527"/>
                        <a14:foregroundMark x1="50568" y1="15356" x2="50548" y2="16993"/>
                        <a14:foregroundMark x1="49521" y1="16766" x2="52205" y2="15356"/>
                        <a14:foregroundMark x1="83851" y1="49378" x2="83781" y2="55119"/>
                        <a14:foregroundMark x1="83968" y1="39803" x2="83961" y2="40371"/>
                        <a14:foregroundMark x1="82109" y1="44311" x2="81526" y2="15356"/>
                        <a14:foregroundMark x1="48671" y1="14184" x2="48739" y2="16938"/>
                        <a14:foregroundMark x1="51998" y1="57833" x2="52418" y2="58022"/>
                        <a14:foregroundMark x1="35623" y1="54890" x2="31470" y2="79840"/>
                        <a14:foregroundMark x1="28914" y1="83433" x2="23323" y2="90419"/>
                        <a14:foregroundMark x1="25559" y1="16567" x2="25080" y2="17964"/>
                        <a14:foregroundMark x1="24121" y1="17565" x2="22204" y2="20160"/>
                        <a14:foregroundMark x1="59904" y1="49301" x2="52556" y2="54491"/>
                        <a14:foregroundMark x1="57348" y1="55888" x2="56070" y2="58283"/>
                        <a14:foregroundMark x1="66613" y1="12375" x2="69489" y2="12375"/>
                        <a14:foregroundMark x1="67252" y1="11377" x2="61821" y2="10978"/>
                        <a14:foregroundMark x1="77955" y1="13772" x2="83387" y2="10379"/>
                        <a14:foregroundMark x1="60543" y1="14571" x2="77636" y2="11377"/>
                        <a14:foregroundMark x1="77636" y1="11377" x2="78275" y2="11377"/>
                        <a14:foregroundMark x1="73482" y1="13174" x2="56709" y2="14172"/>
                        <a14:foregroundMark x1="56709" y1="14172" x2="62780" y2="11776"/>
                        <a14:foregroundMark x1="54153" y1="15170" x2="54153" y2="11776"/>
                        <a14:foregroundMark x1="56070" y1="9381" x2="56070" y2="9381"/>
                        <a14:foregroundMark x1="53195" y1="12375" x2="56070" y2="12375"/>
                        <a14:foregroundMark x1="55112" y1="12375" x2="52875" y2="13174"/>
                        <a14:foregroundMark x1="51278" y1="14571" x2="51597" y2="14172"/>
                        <a14:foregroundMark x1="52236" y1="13772" x2="53514" y2="14172"/>
                        <a14:backgroundMark x1="44249" y1="42315" x2="45847" y2="31936"/>
                        <a14:backgroundMark x1="46805" y1="35329" x2="46805" y2="25948"/>
                        <a14:backgroundMark x1="47125" y1="10379" x2="49361" y2="7186"/>
                        <a14:backgroundMark x1="10703" y1="39521" x2="13578" y2="51297"/>
                        <a14:backgroundMark x1="13898" y1="34331" x2="11661" y2="40519"/>
                        <a14:backgroundMark x1="13578" y1="54890" x2="12939" y2="49900"/>
                        <a14:backgroundMark x1="19808" y1="22156" x2="21086" y2="25948"/>
                        <a14:backgroundMark x1="37061" y1="45110" x2="34505" y2="43313"/>
                        <a14:backgroundMark x1="40575" y1="40918" x2="43131" y2="33932"/>
                        <a14:backgroundMark x1="43131" y1="38124" x2="42492" y2="36128"/>
                        <a14:backgroundMark x1="76997" y1="65269" x2="85942" y2="63872"/>
                        <a14:backgroundMark x1="85942" y1="63872" x2="76677" y2="63872"/>
                        <a14:backgroundMark x1="88498" y1="7186" x2="87220" y2="14571"/>
                        <a14:backgroundMark x1="89137" y1="39521" x2="86901" y2="57685"/>
                        <a14:backgroundMark x1="86901" y1="61078" x2="86581" y2="11776"/>
                        <a14:backgroundMark x1="86581" y1="11776" x2="86581" y2="37126"/>
                        <a14:backgroundMark x1="87540" y1="39920" x2="85623" y2="49900"/>
                        <a14:backgroundMark x1="85942" y1="41916" x2="84665" y2="35729"/>
                        <a14:backgroundMark x1="86901" y1="40519" x2="86581" y2="41317"/>
                        <a14:backgroundMark x1="88179" y1="56886" x2="84665" y2="61477"/>
                        <a14:backgroundMark x1="86901" y1="41317" x2="85623" y2="37126"/>
                        <a14:backgroundMark x1="88818" y1="33932" x2="85623" y2="40918"/>
                        <a14:backgroundMark x1="52010" y1="11776" x2="47444" y2="11776"/>
                        <a14:backgroundMark x1="78740" y1="11776" x2="78072" y2="11776"/>
                        <a14:backgroundMark x1="83387" y1="11776" x2="82837" y2="11776"/>
                        <a14:backgroundMark x1="83053" y1="11227" x2="86581" y2="10379"/>
                        <a14:backgroundMark x1="83957" y1="8928" x2="85304" y2="9980"/>
                        <a14:backgroundMark x1="83387" y1="10379" x2="84345" y2="10379"/>
                        <a14:backgroundMark x1="49681" y1="16966" x2="49042" y2="49701"/>
                        <a14:backgroundMark x1="59538" y1="59422" x2="62620" y2="62275"/>
                        <a14:backgroundMark x1="49042" y1="49701" x2="50599" y2="51142"/>
                        <a14:backgroundMark x1="62620" y1="62275" x2="82748" y2="61078"/>
                        <a14:backgroundMark x1="51597" y1="63473" x2="50319" y2="57285"/>
                        <a14:backgroundMark x1="52236" y1="63473" x2="56709" y2="61078"/>
                        <a14:backgroundMark x1="51278" y1="60080" x2="55431" y2="61477"/>
                        <a14:backgroundMark x1="50319" y1="62076" x2="50000" y2="64271"/>
                        <a14:backgroundMark x1="48403" y1="57285" x2="50000" y2="65669"/>
                        <a14:backgroundMark x1="50639" y1="56886" x2="48722" y2="55489"/>
                        <a14:backgroundMark x1="47764" y1="55489" x2="49042" y2="62076"/>
                        <a14:backgroundMark x1="83891" y1="9098" x2="85304" y2="8583"/>
                        <a14:backgroundMark x1="84665" y1="12774" x2="83103" y2="11101"/>
                      </a14:backgroundRemoval>
                    </a14:imgEffect>
                  </a14:imgLayer>
                </a14:imgProps>
              </a:ext>
              <a:ext uri="{28A0092B-C50C-407E-A947-70E740481C1C}">
                <a14:useLocalDpi xmlns:a14="http://schemas.microsoft.com/office/drawing/2010/main" val="0"/>
              </a:ext>
            </a:extLst>
          </a:blip>
          <a:srcRect/>
          <a:stretch>
            <a:fillRect/>
          </a:stretch>
        </p:blipFill>
        <p:spPr bwMode="auto">
          <a:xfrm>
            <a:off x="5049795" y="4580238"/>
            <a:ext cx="2703913" cy="243468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a:extLst>
              <a:ext uri="{FF2B5EF4-FFF2-40B4-BE49-F238E27FC236}">
                <a16:creationId xmlns:a16="http://schemas.microsoft.com/office/drawing/2014/main" id="{DC19BA9C-864B-59C6-DE28-789B34B6AB0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06251" y="3912973"/>
            <a:ext cx="3343544" cy="22337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96582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112345-96DB-DDB1-1458-3042D2DCCEB4}"/>
              </a:ext>
            </a:extLst>
          </p:cNvPr>
          <p:cNvSpPr>
            <a:spLocks noGrp="1"/>
          </p:cNvSpPr>
          <p:nvPr>
            <p:ph type="title"/>
          </p:nvPr>
        </p:nvSpPr>
        <p:spPr/>
        <p:txBody>
          <a:bodyPr/>
          <a:lstStyle/>
          <a:p>
            <a:r>
              <a:rPr lang="en-US" b="1" i="0" dirty="0">
                <a:solidFill>
                  <a:srgbClr val="032855"/>
                </a:solidFill>
                <a:effectLst/>
                <a:latin typeface="Söhne"/>
              </a:rPr>
              <a:t>Batch Normalization:</a:t>
            </a:r>
            <a:endParaRPr lang="en-US" dirty="0">
              <a:solidFill>
                <a:srgbClr val="032855"/>
              </a:solidFill>
            </a:endParaRPr>
          </a:p>
        </p:txBody>
      </p:sp>
      <p:sp>
        <p:nvSpPr>
          <p:cNvPr id="3" name="Content Placeholder 2">
            <a:extLst>
              <a:ext uri="{FF2B5EF4-FFF2-40B4-BE49-F238E27FC236}">
                <a16:creationId xmlns:a16="http://schemas.microsoft.com/office/drawing/2014/main" id="{7C4588A3-F840-AD00-C9F1-0A75B5EA6924}"/>
              </a:ext>
            </a:extLst>
          </p:cNvPr>
          <p:cNvSpPr>
            <a:spLocks noGrp="1"/>
          </p:cNvSpPr>
          <p:nvPr>
            <p:ph idx="1"/>
          </p:nvPr>
        </p:nvSpPr>
        <p:spPr/>
        <p:txBody>
          <a:bodyPr/>
          <a:lstStyle/>
          <a:p>
            <a:pPr marL="0" indent="0">
              <a:lnSpc>
                <a:spcPct val="150000"/>
              </a:lnSpc>
              <a:buNone/>
            </a:pPr>
            <a:r>
              <a:rPr lang="en-US" b="0" i="0" dirty="0">
                <a:solidFill>
                  <a:srgbClr val="032855"/>
                </a:solidFill>
                <a:effectLst/>
                <a:latin typeface="Söhne"/>
              </a:rPr>
              <a:t>It normalizes the activations of the previous layer, reducing internal covariate shift and improving the stability and performance of the model during training.</a:t>
            </a:r>
            <a:endParaRPr lang="en-US" dirty="0">
              <a:solidFill>
                <a:srgbClr val="032855"/>
              </a:solidFill>
            </a:endParaRPr>
          </a:p>
        </p:txBody>
      </p:sp>
      <p:pic>
        <p:nvPicPr>
          <p:cNvPr id="6" name="Content Placeholder 6">
            <a:extLst>
              <a:ext uri="{FF2B5EF4-FFF2-40B4-BE49-F238E27FC236}">
                <a16:creationId xmlns:a16="http://schemas.microsoft.com/office/drawing/2014/main" id="{B32687BC-54A5-659A-B1CE-F07253957447}"/>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3048" r="16340"/>
          <a:stretch/>
        </p:blipFill>
        <p:spPr>
          <a:xfrm>
            <a:off x="0" y="5701005"/>
            <a:ext cx="2060293" cy="1156996"/>
          </a:xfrm>
          <a:prstGeom prst="rect">
            <a:avLst/>
          </a:prstGeom>
        </p:spPr>
      </p:pic>
      <p:pic>
        <p:nvPicPr>
          <p:cNvPr id="10246" name="Picture 6" descr="Hand drawn ai generating artworks  illustration">
            <a:extLst>
              <a:ext uri="{FF2B5EF4-FFF2-40B4-BE49-F238E27FC236}">
                <a16:creationId xmlns:a16="http://schemas.microsoft.com/office/drawing/2014/main" id="{08BB5C4F-054E-F39C-06CB-3CFB0F32366D}"/>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10863" b="86102" l="639" r="98882">
                        <a14:foregroundMark x1="32588" y1="14377" x2="25240" y2="20447"/>
                        <a14:foregroundMark x1="25240" y1="20447" x2="63578" y2="56230"/>
                        <a14:foregroundMark x1="63578" y1="56230" x2="60543" y2="34026"/>
                        <a14:foregroundMark x1="60543" y1="34026" x2="59585" y2="64217"/>
                        <a14:foregroundMark x1="59585" y1="64217" x2="16134" y2="44249"/>
                        <a14:foregroundMark x1="16134" y1="44249" x2="64377" y2="44728"/>
                        <a14:foregroundMark x1="64377" y1="44728" x2="43131" y2="67093"/>
                        <a14:foregroundMark x1="43131" y1="67093" x2="66328" y2="74930"/>
                        <a14:foregroundMark x1="66773" y1="75080" x2="58791" y2="76896"/>
                        <a14:foregroundMark x1="14365" y1="79452" x2="2875" y2="77476"/>
                        <a14:foregroundMark x1="2875" y1="77476" x2="5272" y2="77476"/>
                        <a14:foregroundMark x1="74281" y1="23482" x2="74121" y2="48243"/>
                        <a14:foregroundMark x1="74121" y1="48243" x2="83706" y2="44888"/>
                        <a14:foregroundMark x1="83706" y1="44888" x2="84824" y2="73482"/>
                        <a14:foregroundMark x1="84824" y1="73482" x2="84984" y2="71565"/>
                        <a14:foregroundMark x1="94089" y1="23642" x2="93770" y2="72524"/>
                        <a14:foregroundMark x1="93770" y1="72524" x2="93770" y2="71086"/>
                        <a14:foregroundMark x1="93770" y1="68051" x2="38658" y2="69329"/>
                        <a14:foregroundMark x1="38658" y1="69329" x2="41534" y2="69169"/>
                        <a14:foregroundMark x1="79553" y1="61022" x2="36581" y2="63578"/>
                        <a14:foregroundMark x1="36581" y1="63578" x2="2556" y2="74601"/>
                        <a14:foregroundMark x1="2556" y1="74601" x2="2556" y2="74601"/>
                        <a14:foregroundMark x1="11182" y1="54633" x2="8147" y2="71725"/>
                        <a14:foregroundMark x1="21086" y1="57827" x2="5431" y2="65176"/>
                        <a14:foregroundMark x1="15016" y1="46006" x2="4313" y2="58307"/>
                        <a14:foregroundMark x1="4313" y1="58307" x2="3355" y2="60543"/>
                        <a14:foregroundMark x1="8626" y1="50160" x2="4153" y2="67572"/>
                        <a14:foregroundMark x1="4153" y1="67572" x2="5431" y2="71406"/>
                        <a14:foregroundMark x1="7348" y1="54473" x2="1917" y2="74441"/>
                        <a14:foregroundMark x1="5751" y1="61821" x2="7987" y2="12939"/>
                        <a14:foregroundMark x1="8307" y1="17412" x2="10703" y2="40415"/>
                        <a14:foregroundMark x1="14217" y1="15495" x2="9425" y2="30511"/>
                        <a14:foregroundMark x1="13259" y1="15655" x2="639" y2="24760"/>
                        <a14:foregroundMark x1="1917" y1="19489" x2="79073" y2="16294"/>
                        <a14:foregroundMark x1="79073" y1="16294" x2="87540" y2="16294"/>
                        <a14:foregroundMark x1="87540" y1="16294" x2="62939" y2="43131"/>
                        <a14:foregroundMark x1="70447" y1="17252" x2="53994" y2="39936"/>
                        <a14:foregroundMark x1="56230" y1="18530" x2="4633" y2="17093"/>
                        <a14:foregroundMark x1="4633" y1="17093" x2="31150" y2="13578"/>
                        <a14:foregroundMark x1="31150" y1="13578" x2="56230" y2="13578"/>
                        <a14:foregroundMark x1="54473" y1="13099" x2="11502" y2="11182"/>
                        <a14:foregroundMark x1="11502" y1="11182" x2="33866" y2="11022"/>
                        <a14:foregroundMark x1="33866" y1="11022" x2="37859" y2="11022"/>
                        <a14:foregroundMark x1="37380" y1="11342" x2="4153" y2="14058"/>
                        <a14:foregroundMark x1="4153" y1="14058" x2="6390" y2="38498"/>
                        <a14:foregroundMark x1="6390" y1="38498" x2="6390" y2="38498"/>
                        <a14:foregroundMark x1="11182" y1="17572" x2="7029" y2="24920"/>
                        <a14:foregroundMark x1="7029" y1="24920" x2="3674" y2="56869"/>
                        <a14:foregroundMark x1="3674" y1="56869" x2="3994" y2="54153"/>
                        <a14:foregroundMark x1="18211" y1="20128" x2="13099" y2="37380"/>
                        <a14:foregroundMark x1="13099" y1="37380" x2="13259" y2="35304"/>
                        <a14:foregroundMark x1="41054" y1="17891" x2="58946" y2="29233"/>
                        <a14:foregroundMark x1="58946" y1="29233" x2="71885" y2="30671"/>
                        <a14:foregroundMark x1="71885" y1="30671" x2="79393" y2="27796"/>
                        <a14:foregroundMark x1="79393" y1="27796" x2="75879" y2="49681"/>
                        <a14:foregroundMark x1="75879" y1="49681" x2="71246" y2="34345"/>
                        <a14:foregroundMark x1="71246" y1="34345" x2="73163" y2="33067"/>
                        <a14:foregroundMark x1="77955" y1="18051" x2="84345" y2="68371"/>
                        <a14:foregroundMark x1="84345" y1="68371" x2="84026" y2="74441"/>
                        <a14:foregroundMark x1="82748" y1="52396" x2="60686" y2="76944"/>
                        <a14:foregroundMark x1="84345" y1="54792" x2="67732" y2="56070"/>
                        <a14:foregroundMark x1="67732" y1="56070" x2="94888" y2="54473"/>
                        <a14:foregroundMark x1="94888" y1="54473" x2="97284" y2="54473"/>
                        <a14:foregroundMark x1="96645" y1="46006" x2="96645" y2="74281"/>
                        <a14:foregroundMark x1="96645" y1="74281" x2="96645" y2="73163"/>
                        <a14:foregroundMark x1="98882" y1="25399" x2="92971" y2="51597"/>
                        <a14:foregroundMark x1="92971" y1="51597" x2="92812" y2="48243"/>
                        <a14:foregroundMark x1="97125" y1="24121" x2="84185" y2="16773"/>
                        <a14:foregroundMark x1="84185" y1="16773" x2="7827" y2="17252"/>
                        <a14:foregroundMark x1="7827" y1="17252" x2="2077" y2="63099"/>
                        <a14:foregroundMark x1="2077" y1="63099" x2="5591" y2="80192"/>
                        <a14:foregroundMark x1="76808" y1="84533" x2="78709" y2="84649"/>
                        <a14:foregroundMark x1="5591" y1="80192" x2="15436" y2="80792"/>
                        <a14:foregroundMark x1="74601" y1="57348" x2="74601" y2="75927"/>
                        <a14:foregroundMark x1="86581" y1="63419" x2="82428" y2="76837"/>
                        <a14:foregroundMark x1="82428" y1="76837" x2="81675" y2="77165"/>
                        <a14:foregroundMark x1="73078" y1="76241" x2="73462" y2="76146"/>
                        <a14:foregroundMark x1="70036" y1="76991" x2="70615" y2="76848"/>
                        <a14:foregroundMark x1="73668" y1="76418" x2="72790" y2="76694"/>
                        <a14:foregroundMark x1="70426" y1="75935" x2="69664" y2="76405"/>
                        <a14:foregroundMark x1="71535" y1="75250" x2="70451" y2="75919"/>
                        <a14:foregroundMark x1="80351" y1="69808" x2="71695" y2="75151"/>
                        <a14:foregroundMark x1="24762" y1="77430" x2="20128" y2="69649"/>
                        <a14:foregroundMark x1="20128" y1="69649" x2="18211" y2="61022"/>
                        <a14:foregroundMark x1="18211" y1="61022" x2="17453" y2="77394"/>
                        <a14:foregroundMark x1="16613" y1="64696" x2="8466" y2="82268"/>
                        <a14:foregroundMark x1="8466" y1="82268" x2="8626" y2="82428"/>
                        <a14:foregroundMark x1="79073" y1="24121" x2="90096" y2="31789"/>
                        <a14:foregroundMark x1="90096" y1="31789" x2="90256" y2="23802"/>
                        <a14:foregroundMark x1="90256" y1="23482" x2="81789" y2="27636"/>
                        <a14:foregroundMark x1="81789" y1="27636" x2="81310" y2="28275"/>
                        <a14:foregroundMark x1="80671" y1="30351" x2="86844" y2="80455"/>
                        <a14:backgroundMark x1="23802" y1="78914" x2="74601" y2="80192"/>
                        <a14:backgroundMark x1="82428" y1="80671" x2="62939" y2="80831"/>
                        <a14:backgroundMark x1="26677" y1="82428" x2="21246" y2="80192"/>
                        <a14:backgroundMark x1="20447" y1="82588" x2="19329" y2="80831"/>
                        <a14:backgroundMark x1="20128" y1="80351" x2="18530" y2="81470"/>
                        <a14:backgroundMark x1="19968" y1="79712" x2="16613" y2="81949"/>
                        <a14:backgroundMark x1="17732" y1="81310" x2="21885" y2="87380"/>
                        <a14:backgroundMark x1="26198" y1="81949" x2="41214" y2="83227"/>
                        <a14:backgroundMark x1="29553" y1="82268" x2="51757" y2="82109"/>
                        <a14:backgroundMark x1="51757" y1="82109" x2="61502" y2="82109"/>
                        <a14:backgroundMark x1="61502" y1="82109" x2="58786" y2="85942"/>
                        <a14:backgroundMark x1="76997" y1="84824" x2="63259" y2="85144"/>
                        <a14:backgroundMark x1="79872" y1="82907" x2="92971" y2="83866"/>
                        <a14:backgroundMark x1="81789" y1="77316" x2="75559" y2="78914"/>
                        <a14:backgroundMark x1="69808" y1="78115" x2="71885" y2="78115"/>
                        <a14:backgroundMark x1="71246" y1="78115" x2="70927" y2="77316"/>
                        <a14:backgroundMark x1="70447" y1="77636" x2="68051" y2="77636"/>
                      </a14:backgroundRemoval>
                    </a14:imgEffect>
                  </a14:imgLayer>
                </a14:imgProps>
              </a:ext>
              <a:ext uri="{28A0092B-C50C-407E-A947-70E740481C1C}">
                <a14:useLocalDpi xmlns:a14="http://schemas.microsoft.com/office/drawing/2010/main" val="0"/>
              </a:ext>
            </a:extLst>
          </a:blip>
          <a:srcRect l="5271" t="9104" r="7538" b="18134"/>
          <a:stretch/>
        </p:blipFill>
        <p:spPr bwMode="auto">
          <a:xfrm>
            <a:off x="7989752" y="3676845"/>
            <a:ext cx="3448345" cy="29097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912475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1584</TotalTime>
  <Words>887</Words>
  <Application>Microsoft Office PowerPoint</Application>
  <PresentationFormat>Widescreen</PresentationFormat>
  <Paragraphs>168</Paragraphs>
  <Slides>20</Slides>
  <Notes>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20</vt:i4>
      </vt:variant>
    </vt:vector>
  </HeadingPairs>
  <TitlesOfParts>
    <vt:vector size="29" baseType="lpstr">
      <vt:lpstr>Arial</vt:lpstr>
      <vt:lpstr>Calibri</vt:lpstr>
      <vt:lpstr>Calibri Light</vt:lpstr>
      <vt:lpstr>Cambria</vt:lpstr>
      <vt:lpstr>Courier New</vt:lpstr>
      <vt:lpstr>Söhne</vt:lpstr>
      <vt:lpstr>Times New Roman</vt:lpstr>
      <vt:lpstr>Wingdings</vt:lpstr>
      <vt:lpstr>Office Theme</vt:lpstr>
      <vt:lpstr>CNN Model for Chest X-ray Classification</vt:lpstr>
      <vt:lpstr>Context:</vt:lpstr>
      <vt:lpstr>Using CNN for Image Classification</vt:lpstr>
      <vt:lpstr>Dataset Description:</vt:lpstr>
      <vt:lpstr>Data Visualization:</vt:lpstr>
      <vt:lpstr>Preprocessing</vt:lpstr>
      <vt:lpstr>Used Techniques:</vt:lpstr>
      <vt:lpstr>Convolutional Layers:</vt:lpstr>
      <vt:lpstr>Batch Normalization:</vt:lpstr>
      <vt:lpstr>Flatten Layer:</vt:lpstr>
      <vt:lpstr>Fully Connected (Dense) Layers:</vt:lpstr>
      <vt:lpstr>Model Architecture:</vt:lpstr>
      <vt:lpstr>Training the Model:</vt:lpstr>
      <vt:lpstr>Training the Model:</vt:lpstr>
      <vt:lpstr>PowerPoint Presentation</vt:lpstr>
      <vt:lpstr>PowerPoint Presentation</vt:lpstr>
      <vt:lpstr>Score on Kaggle: </vt:lpstr>
      <vt:lpstr>Journey of the project: </vt:lpstr>
      <vt:lpstr>References: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Ayah Mohammad Raja Abuthib</dc:creator>
  <cp:lastModifiedBy>Ayah Mohammad Raja Abuthib</cp:lastModifiedBy>
  <cp:revision>127</cp:revision>
  <dcterms:created xsi:type="dcterms:W3CDTF">2024-03-23T08:42:28Z</dcterms:created>
  <dcterms:modified xsi:type="dcterms:W3CDTF">2024-03-29T12:28:11Z</dcterms:modified>
</cp:coreProperties>
</file>